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65" r:id="rId4"/>
    <p:sldId id="267" r:id="rId5"/>
    <p:sldId id="276" r:id="rId6"/>
    <p:sldId id="272" r:id="rId7"/>
    <p:sldId id="273" r:id="rId8"/>
    <p:sldId id="274" r:id="rId9"/>
    <p:sldId id="295" r:id="rId10"/>
    <p:sldId id="266" r:id="rId11"/>
    <p:sldId id="278" r:id="rId12"/>
    <p:sldId id="279" r:id="rId13"/>
    <p:sldId id="280" r:id="rId14"/>
    <p:sldId id="275" r:id="rId15"/>
    <p:sldId id="277" r:id="rId16"/>
    <p:sldId id="292" r:id="rId17"/>
    <p:sldId id="261" r:id="rId18"/>
    <p:sldId id="287" r:id="rId19"/>
    <p:sldId id="282" r:id="rId20"/>
    <p:sldId id="283" r:id="rId21"/>
    <p:sldId id="286" r:id="rId22"/>
    <p:sldId id="270" r:id="rId23"/>
    <p:sldId id="284" r:id="rId24"/>
    <p:sldId id="285" r:id="rId25"/>
    <p:sldId id="288" r:id="rId26"/>
    <p:sldId id="289" r:id="rId27"/>
    <p:sldId id="290" r:id="rId28"/>
    <p:sldId id="291" r:id="rId29"/>
    <p:sldId id="262" r:id="rId30"/>
    <p:sldId id="263" r:id="rId31"/>
    <p:sldId id="298" r:id="rId32"/>
    <p:sldId id="299" r:id="rId33"/>
    <p:sldId id="300" r:id="rId34"/>
    <p:sldId id="301" r:id="rId35"/>
    <p:sldId id="302" r:id="rId36"/>
    <p:sldId id="314" r:id="rId37"/>
    <p:sldId id="328" r:id="rId38"/>
    <p:sldId id="303" r:id="rId39"/>
    <p:sldId id="293" r:id="rId40"/>
    <p:sldId id="281" r:id="rId41"/>
    <p:sldId id="308" r:id="rId42"/>
    <p:sldId id="309" r:id="rId43"/>
    <p:sldId id="310" r:id="rId44"/>
    <p:sldId id="296" r:id="rId45"/>
    <p:sldId id="318" r:id="rId46"/>
    <p:sldId id="297" r:id="rId47"/>
    <p:sldId id="294" r:id="rId48"/>
    <p:sldId id="258" r:id="rId49"/>
    <p:sldId id="304" r:id="rId50"/>
    <p:sldId id="271" r:id="rId51"/>
    <p:sldId id="307" r:id="rId52"/>
    <p:sldId id="311" r:id="rId53"/>
    <p:sldId id="305" r:id="rId54"/>
    <p:sldId id="312" r:id="rId55"/>
    <p:sldId id="313" r:id="rId56"/>
    <p:sldId id="317" r:id="rId57"/>
    <p:sldId id="319" r:id="rId58"/>
    <p:sldId id="315" r:id="rId59"/>
    <p:sldId id="323" r:id="rId60"/>
    <p:sldId id="316" r:id="rId61"/>
    <p:sldId id="322" r:id="rId62"/>
    <p:sldId id="321" r:id="rId63"/>
    <p:sldId id="345" r:id="rId64"/>
    <p:sldId id="349" r:id="rId65"/>
    <p:sldId id="348" r:id="rId66"/>
    <p:sldId id="350" r:id="rId67"/>
    <p:sldId id="351" r:id="rId68"/>
    <p:sldId id="347" r:id="rId69"/>
    <p:sldId id="325" r:id="rId70"/>
    <p:sldId id="339" r:id="rId71"/>
    <p:sldId id="346" r:id="rId72"/>
    <p:sldId id="326" r:id="rId73"/>
    <p:sldId id="327" r:id="rId74"/>
    <p:sldId id="329" r:id="rId75"/>
    <p:sldId id="330" r:id="rId76"/>
    <p:sldId id="334" r:id="rId77"/>
    <p:sldId id="335" r:id="rId78"/>
    <p:sldId id="336" r:id="rId79"/>
    <p:sldId id="337" r:id="rId80"/>
    <p:sldId id="338" r:id="rId81"/>
    <p:sldId id="341" r:id="rId82"/>
    <p:sldId id="340" r:id="rId83"/>
    <p:sldId id="353" r:id="rId84"/>
    <p:sldId id="354" r:id="rId85"/>
    <p:sldId id="355" r:id="rId86"/>
    <p:sldId id="352" r:id="rId87"/>
    <p:sldId id="342" r:id="rId88"/>
    <p:sldId id="343" r:id="rId89"/>
    <p:sldId id="344" r:id="rId90"/>
    <p:sldId id="320" r:id="rId91"/>
    <p:sldId id="324" r:id="rId92"/>
    <p:sldId id="331" r:id="rId93"/>
    <p:sldId id="332" r:id="rId94"/>
    <p:sldId id="33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E3FF"/>
    <a:srgbClr val="65D7FF"/>
    <a:srgbClr val="1DC4FF"/>
    <a:srgbClr val="A7F1F9"/>
    <a:srgbClr val="E63808"/>
    <a:srgbClr val="FECD54"/>
    <a:srgbClr val="FEC434"/>
    <a:srgbClr val="FEBD1A"/>
    <a:srgbClr val="FFFF79"/>
    <a:srgbClr val="1D1D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48E3B4-6686-4E4E-B67E-5CBB58F034C6}" type="datetimeFigureOut">
              <a:rPr lang="en-US" smtClean="0"/>
              <a:pPr/>
              <a:t>8/8/2019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139EEA-FC19-446D-8CFF-0D882B949E6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88139EEA-FC19-446D-8CFF-0D882B949E69}" type="slidenum">
              <a:rPr lang="en-GB" smtClean="0"/>
              <a:pPr/>
              <a:t>10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88139EEA-FC19-446D-8CFF-0D882B949E69}" type="slidenum">
              <a:rPr lang="en-GB" smtClean="0"/>
              <a:pPr/>
              <a:t>15</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33000" r="-33000"/>
          </a:stretch>
        </a:blipFill>
        <a:effectLst/>
      </p:bgPr>
    </p:bg>
    <p:spTree>
      <p:nvGrpSpPr>
        <p:cNvPr id="1" name=""/>
        <p:cNvGrpSpPr/>
        <p:nvPr/>
      </p:nvGrpSpPr>
      <p:grpSpPr>
        <a:xfrm>
          <a:off x="0" y="0"/>
          <a:ext cx="0" cy="0"/>
          <a:chOff x="0" y="0"/>
          <a:chExt cx="0" cy="0"/>
        </a:xfrm>
      </p:grpSpPr>
      <p:pic>
        <p:nvPicPr>
          <p:cNvPr id="1028" name="Picture 4" descr="C:\Users\Dani\Desktop\Bacau\backGrounds\a-2729782_1280.png"/>
          <p:cNvPicPr>
            <a:picLocks noChangeAspect="1" noChangeArrowheads="1"/>
          </p:cNvPicPr>
          <p:nvPr/>
        </p:nvPicPr>
        <p:blipFill>
          <a:blip r:embed="rId3" cstate="print">
            <a:lum bright="39000" contrast="56000"/>
          </a:blip>
          <a:srcRect/>
          <a:stretch>
            <a:fillRect/>
          </a:stretch>
        </p:blipFill>
        <p:spPr bwMode="auto">
          <a:xfrm>
            <a:off x="7848600" y="228600"/>
            <a:ext cx="1143000" cy="1476327"/>
          </a:xfrm>
          <a:prstGeom prst="rect">
            <a:avLst/>
          </a:prstGeom>
          <a:noFill/>
        </p:spPr>
      </p:pic>
      <p:sp>
        <p:nvSpPr>
          <p:cNvPr id="8" name="Round Diagonal Corner Rectangle 7"/>
          <p:cNvSpPr/>
          <p:nvPr/>
        </p:nvSpPr>
        <p:spPr>
          <a:xfrm>
            <a:off x="685800" y="762000"/>
            <a:ext cx="7467600" cy="1447800"/>
          </a:xfrm>
          <a:prstGeom prst="round2DiagRect">
            <a:avLst>
              <a:gd name="adj1" fmla="val 0"/>
              <a:gd name="adj2" fmla="val 49495"/>
            </a:avLst>
          </a:prstGeom>
          <a:solidFill>
            <a:srgbClr val="09071F">
              <a:alpha val="49000"/>
            </a:srgb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descr="C:\Users\Dani\Desktop\Bacau\backGrounds\programareCuRabdare.png"/>
          <p:cNvPicPr>
            <a:picLocks noChangeAspect="1" noChangeArrowheads="1"/>
          </p:cNvPicPr>
          <p:nvPr/>
        </p:nvPicPr>
        <p:blipFill>
          <a:blip r:embed="rId4" cstate="print">
            <a:duotone>
              <a:schemeClr val="accent5">
                <a:shade val="45000"/>
                <a:satMod val="135000"/>
              </a:schemeClr>
              <a:prstClr val="white"/>
            </a:duotone>
            <a:lum bright="-1000" contrast="-11000"/>
          </a:blip>
          <a:srcRect/>
          <a:stretch>
            <a:fillRect/>
          </a:stretch>
        </p:blipFill>
        <p:spPr bwMode="auto">
          <a:xfrm>
            <a:off x="5638800" y="2667000"/>
            <a:ext cx="3124200" cy="3124201"/>
          </a:xfrm>
          <a:prstGeom prst="rect">
            <a:avLst/>
          </a:prstGeom>
          <a:noFill/>
          <a:ln>
            <a:noFill/>
          </a:ln>
          <a:effectLst>
            <a:outerShdw blurRad="76200" dir="3600000" sx="110000" sy="110000" algn="tl" rotWithShape="0">
              <a:schemeClr val="tx1"/>
            </a:outerShdw>
          </a:effectLst>
        </p:spPr>
      </p:pic>
      <p:sp>
        <p:nvSpPr>
          <p:cNvPr id="6" name="TextBox 5"/>
          <p:cNvSpPr txBox="1"/>
          <p:nvPr/>
        </p:nvSpPr>
        <p:spPr>
          <a:xfrm>
            <a:off x="1066800" y="838200"/>
            <a:ext cx="7054619" cy="1200329"/>
          </a:xfrm>
          <a:prstGeom prst="rect">
            <a:avLst/>
          </a:prstGeom>
          <a:noFill/>
        </p:spPr>
        <p:txBody>
          <a:bodyPr wrap="square" rtlCol="0">
            <a:spAutoFit/>
          </a:bodyPr>
          <a:lstStyle/>
          <a:p>
            <a:pPr algn="ctr"/>
            <a:r>
              <a:rPr lang="en-GB" sz="3600" dirty="0" err="1" smtClean="0">
                <a:solidFill>
                  <a:srgbClr val="FEBD1A"/>
                </a:solidFill>
                <a:latin typeface="Book Antiqua" pitchFamily="18" charset="0"/>
              </a:rPr>
              <a:t>Procese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și</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metode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generale</a:t>
            </a:r>
            <a:r>
              <a:rPr lang="en-GB" sz="3600" dirty="0" smtClean="0">
                <a:solidFill>
                  <a:srgbClr val="FEBD1A"/>
                </a:solidFill>
                <a:latin typeface="Book Antiqua" pitchFamily="18" charset="0"/>
              </a:rPr>
              <a:t> de </a:t>
            </a:r>
            <a:r>
              <a:rPr lang="en-GB" sz="3600" dirty="0" err="1" smtClean="0">
                <a:solidFill>
                  <a:srgbClr val="FEBD1A"/>
                </a:solidFill>
                <a:latin typeface="Book Antiqua" pitchFamily="18" charset="0"/>
              </a:rPr>
              <a:t>programare</a:t>
            </a:r>
            <a:r>
              <a:rPr lang="en-GB" sz="3600" dirty="0" smtClean="0">
                <a:solidFill>
                  <a:srgbClr val="FEBD1A"/>
                </a:solidFill>
                <a:latin typeface="Book Antiqua" pitchFamily="18" charset="0"/>
              </a:rPr>
              <a:t> </a:t>
            </a:r>
            <a:r>
              <a:rPr lang="en-GB" sz="3600" dirty="0" err="1" smtClean="0">
                <a:solidFill>
                  <a:srgbClr val="FEBD1A"/>
                </a:solidFill>
                <a:latin typeface="Book Antiqua" pitchFamily="18" charset="0"/>
              </a:rPr>
              <a:t>într</a:t>
            </a:r>
            <a:r>
              <a:rPr lang="en-GB" sz="3600" dirty="0" smtClean="0">
                <a:solidFill>
                  <a:srgbClr val="FEBD1A"/>
                </a:solidFill>
                <a:latin typeface="Book Antiqua" pitchFamily="18" charset="0"/>
              </a:rPr>
              <a:t>-un </a:t>
            </a:r>
            <a:r>
              <a:rPr lang="en-GB" sz="3600" dirty="0" err="1" smtClean="0">
                <a:solidFill>
                  <a:srgbClr val="FEBD1A"/>
                </a:solidFill>
                <a:latin typeface="Book Antiqua" pitchFamily="18" charset="0"/>
              </a:rPr>
              <a:t>mediu</a:t>
            </a:r>
            <a:r>
              <a:rPr lang="en-GB" sz="3600" dirty="0" smtClean="0">
                <a:solidFill>
                  <a:srgbClr val="FEBD1A"/>
                </a:solidFill>
                <a:latin typeface="Book Antiqua" pitchFamily="18" charset="0"/>
              </a:rPr>
              <a:t> de IT</a:t>
            </a:r>
            <a:endParaRPr lang="en-GB" sz="3600" b="1" dirty="0">
              <a:solidFill>
                <a:srgbClr val="FEBD1A"/>
              </a:solidFill>
              <a:latin typeface="Book Antiqua" pitchFamily="18" charset="0"/>
            </a:endParaRPr>
          </a:p>
        </p:txBody>
      </p:sp>
      <p:sp>
        <p:nvSpPr>
          <p:cNvPr id="11" name="TextBox 10"/>
          <p:cNvSpPr txBox="1"/>
          <p:nvPr/>
        </p:nvSpPr>
        <p:spPr>
          <a:xfrm>
            <a:off x="0" y="5943600"/>
            <a:ext cx="9144000" cy="954107"/>
          </a:xfrm>
          <a:prstGeom prst="rect">
            <a:avLst/>
          </a:prstGeom>
          <a:noFill/>
        </p:spPr>
        <p:txBody>
          <a:bodyPr wrap="square" rtlCol="0">
            <a:spAutoFit/>
          </a:bodyPr>
          <a:lstStyle/>
          <a:p>
            <a:pPr algn="r"/>
            <a:r>
              <a:rPr lang="vi-VN" sz="2800" dirty="0" smtClean="0">
                <a:solidFill>
                  <a:schemeClr val="bg1">
                    <a:lumMod val="85000"/>
                  </a:schemeClr>
                </a:solidFill>
                <a:latin typeface="Fff"/>
                <a:ea typeface="Gadugi" pitchFamily="34" charset="0"/>
              </a:rPr>
              <a:t>Programare </a:t>
            </a:r>
            <a:r>
              <a:rPr lang="vi-VN" sz="2800" dirty="0" smtClean="0">
                <a:solidFill>
                  <a:schemeClr val="bg1">
                    <a:lumMod val="85000"/>
                  </a:schemeClr>
                </a:solidFill>
                <a:latin typeface="Fff"/>
                <a:ea typeface="Gadugi" pitchFamily="34" charset="0"/>
              </a:rPr>
              <a:t>cu </a:t>
            </a:r>
            <a:r>
              <a:rPr lang="vi-VN" sz="2800" dirty="0" smtClean="0">
                <a:solidFill>
                  <a:schemeClr val="bg1">
                    <a:lumMod val="85000"/>
                  </a:schemeClr>
                </a:solidFill>
                <a:latin typeface="Fff"/>
                <a:ea typeface="Gadugi" pitchFamily="34" charset="0"/>
              </a:rPr>
              <a:t>răbdare</a:t>
            </a:r>
            <a:endParaRPr lang="en-US" sz="2800" dirty="0" smtClean="0">
              <a:solidFill>
                <a:schemeClr val="bg1">
                  <a:lumMod val="85000"/>
                </a:schemeClr>
              </a:solidFill>
              <a:latin typeface="Fff"/>
              <a:ea typeface="Gadugi" pitchFamily="34" charset="0"/>
            </a:endParaRPr>
          </a:p>
          <a:p>
            <a:pPr algn="r"/>
            <a:r>
              <a:rPr lang="en-GB" sz="2800" dirty="0" err="1" smtClean="0">
                <a:solidFill>
                  <a:schemeClr val="bg1">
                    <a:lumMod val="85000"/>
                  </a:schemeClr>
                </a:solidFill>
                <a:latin typeface="Fff"/>
              </a:rPr>
              <a:t>Programozzunk</a:t>
            </a:r>
            <a:r>
              <a:rPr lang="en-GB" sz="2800" dirty="0" smtClean="0">
                <a:solidFill>
                  <a:schemeClr val="bg1">
                    <a:lumMod val="85000"/>
                  </a:schemeClr>
                </a:solidFill>
                <a:latin typeface="Fff"/>
              </a:rPr>
              <a:t> </a:t>
            </a:r>
            <a:r>
              <a:rPr lang="en-GB" sz="2800" dirty="0" err="1" smtClean="0">
                <a:solidFill>
                  <a:schemeClr val="bg1">
                    <a:lumMod val="85000"/>
                  </a:schemeClr>
                </a:solidFill>
                <a:latin typeface="Fff"/>
              </a:rPr>
              <a:t>Türelemmel</a:t>
            </a:r>
            <a:endParaRPr lang="vi-VN" sz="2800" dirty="0">
              <a:solidFill>
                <a:schemeClr val="bg1">
                  <a:lumMod val="85000"/>
                </a:schemeClr>
              </a:solidFill>
              <a:latin typeface="Fff"/>
              <a:ea typeface="Gadugi"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2514600"/>
            <a:ext cx="9144000" cy="1015663"/>
          </a:xfrm>
          <a:prstGeom prst="rect">
            <a:avLst/>
          </a:prstGeom>
          <a:noFill/>
        </p:spPr>
        <p:txBody>
          <a:bodyPr wrap="square" rtlCol="0">
            <a:spAutoFit/>
          </a:bodyPr>
          <a:lstStyle/>
          <a:p>
            <a:pPr algn="ctr"/>
            <a:r>
              <a:rPr lang="ro-RO" sz="6000" dirty="0" smtClean="0">
                <a:solidFill>
                  <a:srgbClr val="A7F1F9"/>
                </a:solidFill>
              </a:rPr>
              <a:t>Mică paranteză</a:t>
            </a:r>
            <a:r>
              <a:rPr lang="en-US" sz="6000" dirty="0" smtClean="0">
                <a:solidFill>
                  <a:srgbClr val="A7F1F9"/>
                </a:solidFill>
              </a:rPr>
              <a:t> 1/2</a:t>
            </a:r>
            <a:endParaRPr lang="en-GB" sz="6000" dirty="0">
              <a:solidFill>
                <a:srgbClr val="A7F1F9"/>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981200"/>
            <a:ext cx="9144000" cy="954107"/>
          </a:xfrm>
          <a:prstGeom prst="rect">
            <a:avLst/>
          </a:prstGeom>
          <a:noFill/>
        </p:spPr>
        <p:txBody>
          <a:bodyPr wrap="square" rtlCol="0">
            <a:spAutoFit/>
          </a:bodyPr>
          <a:lstStyle/>
          <a:p>
            <a:pPr algn="ctr"/>
            <a:r>
              <a:rPr lang="en-US" sz="2800" dirty="0" err="1" smtClean="0">
                <a:solidFill>
                  <a:schemeClr val="bg1">
                    <a:lumMod val="95000"/>
                  </a:schemeClr>
                </a:solidFill>
              </a:rPr>
              <a:t>Unele</a:t>
            </a:r>
            <a:r>
              <a:rPr lang="en-US" sz="2800" dirty="0" smtClean="0">
                <a:solidFill>
                  <a:schemeClr val="bg1">
                    <a:lumMod val="95000"/>
                  </a:schemeClr>
                </a:solidFill>
              </a:rPr>
              <a:t> </a:t>
            </a:r>
            <a:r>
              <a:rPr lang="ro-RO" sz="2800" dirty="0" smtClean="0">
                <a:solidFill>
                  <a:schemeClr val="bg1">
                    <a:lumMod val="95000"/>
                  </a:schemeClr>
                </a:solidFill>
              </a:rPr>
              <a:t>prescurtări și termeni nu au traducere în limba română sau nu au sens ca să le traducem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752600"/>
            <a:ext cx="9144000" cy="954107"/>
          </a:xfrm>
          <a:prstGeom prst="rect">
            <a:avLst/>
          </a:prstGeom>
          <a:noFill/>
        </p:spPr>
        <p:txBody>
          <a:bodyPr wrap="square" rtlCol="0">
            <a:spAutoFit/>
          </a:bodyPr>
          <a:lstStyle/>
          <a:p>
            <a:pPr algn="ctr"/>
            <a:r>
              <a:rPr lang="ro-RO" sz="2800" dirty="0" smtClean="0">
                <a:solidFill>
                  <a:schemeClr val="bg1">
                    <a:lumMod val="95000"/>
                  </a:schemeClr>
                </a:solidFill>
              </a:rPr>
              <a:t>Sunteți în vârstra și situația ideală pentru a vă dezvolta cunoștințele în limba engleză</a:t>
            </a:r>
            <a:endParaRPr lang="en-GB"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228600" y="3581400"/>
            <a:ext cx="8534400" cy="3108543"/>
          </a:xfrm>
          <a:prstGeom prst="rect">
            <a:avLst/>
          </a:prstGeom>
          <a:noFill/>
        </p:spPr>
        <p:txBody>
          <a:bodyPr wrap="square" rtlCol="0">
            <a:spAutoFit/>
          </a:bodyPr>
          <a:lstStyle/>
          <a:p>
            <a:pPr>
              <a:buFont typeface="Courier New" pitchFamily="49" charset="0"/>
              <a:buChar char="o"/>
            </a:pPr>
            <a:r>
              <a:rPr lang="ro-RO" sz="2800" dirty="0" smtClean="0">
                <a:solidFill>
                  <a:schemeClr val="bg1">
                    <a:lumMod val="95000"/>
                  </a:schemeClr>
                </a:solidFill>
              </a:rPr>
              <a:t> Filme, </a:t>
            </a:r>
            <a:r>
              <a:rPr lang="en-US" sz="2800" dirty="0" err="1" smtClean="0">
                <a:solidFill>
                  <a:schemeClr val="bg1">
                    <a:lumMod val="95000"/>
                  </a:schemeClr>
                </a:solidFill>
              </a:rPr>
              <a:t>Seriale</a:t>
            </a:r>
            <a:r>
              <a:rPr lang="ro-RO" sz="2800" dirty="0" smtClean="0">
                <a:solidFill>
                  <a:schemeClr val="bg1">
                    <a:lumMod val="95000"/>
                  </a:schemeClr>
                </a:solidFill>
              </a:rPr>
              <a:t>, Documentare, Youtube, etc...</a:t>
            </a:r>
            <a:endParaRPr lang="en-US" sz="2800" dirty="0" smtClean="0">
              <a:solidFill>
                <a:schemeClr val="bg1">
                  <a:lumMod val="95000"/>
                </a:schemeClr>
              </a:solidFill>
            </a:endParaRPr>
          </a:p>
          <a:p>
            <a:pPr>
              <a:buFont typeface="Courier New" pitchFamily="49" charset="0"/>
              <a:buChar char="o"/>
            </a:pPr>
            <a:r>
              <a:rPr lang="ro-RO" sz="2800" dirty="0" smtClean="0">
                <a:solidFill>
                  <a:schemeClr val="bg1">
                    <a:lumMod val="95000"/>
                  </a:schemeClr>
                </a:solidFill>
              </a:rPr>
              <a:t> </a:t>
            </a:r>
            <a:r>
              <a:rPr lang="en-US" sz="2800" dirty="0" smtClean="0">
                <a:solidFill>
                  <a:schemeClr val="bg1">
                    <a:lumMod val="95000"/>
                  </a:schemeClr>
                </a:solidFill>
              </a:rPr>
              <a:t>C</a:t>
            </a:r>
            <a:r>
              <a:rPr lang="ro-RO" sz="2800" dirty="0" smtClean="0">
                <a:solidFill>
                  <a:schemeClr val="bg1">
                    <a:lumMod val="95000"/>
                  </a:schemeClr>
                </a:solidFill>
              </a:rPr>
              <a:t>ărți interesante</a:t>
            </a:r>
          </a:p>
          <a:p>
            <a:pPr>
              <a:buFont typeface="Courier New" pitchFamily="49" charset="0"/>
              <a:buChar char="o"/>
            </a:pPr>
            <a:r>
              <a:rPr lang="ro-RO" sz="2800" dirty="0" smtClean="0">
                <a:solidFill>
                  <a:schemeClr val="bg1">
                    <a:lumMod val="95000"/>
                  </a:schemeClr>
                </a:solidFill>
              </a:rPr>
              <a:t> Audiobooks</a:t>
            </a:r>
          </a:p>
          <a:p>
            <a:pPr>
              <a:buFont typeface="Courier New" pitchFamily="49" charset="0"/>
              <a:buChar char="o"/>
            </a:pPr>
            <a:r>
              <a:rPr lang="ro-RO" sz="2800" dirty="0" smtClean="0">
                <a:solidFill>
                  <a:schemeClr val="bg1">
                    <a:lumMod val="95000"/>
                  </a:schemeClr>
                </a:solidFill>
              </a:rPr>
              <a:t> Canale radio</a:t>
            </a:r>
            <a:r>
              <a:rPr lang="en-US" sz="2800" dirty="0" smtClean="0">
                <a:solidFill>
                  <a:schemeClr val="bg1">
                    <a:lumMod val="95000"/>
                  </a:schemeClr>
                </a:solidFill>
              </a:rPr>
              <a:t>:</a:t>
            </a:r>
            <a:r>
              <a:rPr lang="ro-RO" sz="2800" dirty="0" smtClean="0">
                <a:solidFill>
                  <a:schemeClr val="bg1">
                    <a:lumMod val="95000"/>
                  </a:schemeClr>
                </a:solidFill>
              </a:rPr>
              <a:t> 	</a:t>
            </a:r>
            <a:r>
              <a:rPr lang="en-GB" sz="2800" dirty="0" smtClean="0">
                <a:solidFill>
                  <a:schemeClr val="bg1">
                    <a:lumMod val="95000"/>
                  </a:schemeClr>
                </a:solidFill>
              </a:rPr>
              <a:t>http://www.surfmusic.de/country/uk.html</a:t>
            </a:r>
            <a:endParaRPr lang="ro-RO" sz="2800" dirty="0" smtClean="0">
              <a:solidFill>
                <a:schemeClr val="bg1">
                  <a:lumMod val="95000"/>
                </a:schemeClr>
              </a:solidFill>
            </a:endParaRPr>
          </a:p>
          <a:p>
            <a:endParaRPr lang="ro-RO" sz="2800" dirty="0" smtClean="0">
              <a:solidFill>
                <a:schemeClr val="bg1">
                  <a:lumMod val="95000"/>
                </a:schemeClr>
              </a:solidFill>
            </a:endParaRPr>
          </a:p>
          <a:p>
            <a:pPr>
              <a:buFont typeface="Courier New" pitchFamily="49" charset="0"/>
              <a:buChar char="o"/>
            </a:pPr>
            <a:r>
              <a:rPr lang="ro-RO" sz="2800" dirty="0" smtClean="0">
                <a:solidFill>
                  <a:schemeClr val="bg1">
                    <a:lumMod val="95000"/>
                  </a:schemeClr>
                </a:solidFill>
              </a:rPr>
              <a:t> etc...</a:t>
            </a:r>
            <a:endParaRPr lang="en-GB" sz="2800" dirty="0">
              <a:solidFill>
                <a:schemeClr val="bg1">
                  <a:lumMod val="95000"/>
                </a:schemeClr>
              </a:solidFill>
            </a:endParaRPr>
          </a:p>
        </p:txBody>
      </p:sp>
      <p:sp>
        <p:nvSpPr>
          <p:cNvPr id="4" name="TextBox 3"/>
          <p:cNvSpPr txBox="1"/>
          <p:nvPr/>
        </p:nvSpPr>
        <p:spPr>
          <a:xfrm>
            <a:off x="0" y="838200"/>
            <a:ext cx="9144000" cy="1077218"/>
          </a:xfrm>
          <a:prstGeom prst="rect">
            <a:avLst/>
          </a:prstGeom>
          <a:noFill/>
        </p:spPr>
        <p:txBody>
          <a:bodyPr wrap="square" rtlCol="0">
            <a:spAutoFit/>
          </a:bodyPr>
          <a:lstStyle/>
          <a:p>
            <a:pPr algn="ctr"/>
            <a:r>
              <a:rPr lang="ro-RO" sz="3200" dirty="0" smtClean="0">
                <a:solidFill>
                  <a:schemeClr val="bg1"/>
                </a:solidFill>
              </a:rPr>
              <a:t>Limba engleză vorbită / folosită nu se învață prin gramatică sau la școală</a:t>
            </a:r>
            <a:endParaRPr lang="en-GB" sz="3200" dirty="0">
              <a:solidFill>
                <a:schemeClr val="bg1"/>
              </a:solidFill>
            </a:endParaRPr>
          </a:p>
        </p:txBody>
      </p:sp>
      <p:sp>
        <p:nvSpPr>
          <p:cNvPr id="5" name="TextBox 4"/>
          <p:cNvSpPr txBox="1"/>
          <p:nvPr/>
        </p:nvSpPr>
        <p:spPr>
          <a:xfrm>
            <a:off x="0" y="2590800"/>
            <a:ext cx="9144000" cy="584775"/>
          </a:xfrm>
          <a:prstGeom prst="rect">
            <a:avLst/>
          </a:prstGeom>
          <a:noFill/>
        </p:spPr>
        <p:txBody>
          <a:bodyPr wrap="square" rtlCol="0">
            <a:spAutoFit/>
          </a:bodyPr>
          <a:lstStyle/>
          <a:p>
            <a:pPr algn="ctr"/>
            <a:r>
              <a:rPr lang="ro-RO" sz="3200" dirty="0" smtClean="0">
                <a:solidFill>
                  <a:schemeClr val="bg1"/>
                </a:solidFill>
              </a:rPr>
              <a:t>Învață ascultând și privind fără să înțelegi și să înveți.</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2514600"/>
            <a:ext cx="9144000" cy="1015663"/>
          </a:xfrm>
          <a:prstGeom prst="rect">
            <a:avLst/>
          </a:prstGeom>
          <a:noFill/>
        </p:spPr>
        <p:txBody>
          <a:bodyPr wrap="square" rtlCol="0">
            <a:spAutoFit/>
          </a:bodyPr>
          <a:lstStyle/>
          <a:p>
            <a:pPr algn="ctr"/>
            <a:r>
              <a:rPr lang="ro-RO" sz="6000" dirty="0" smtClean="0">
                <a:solidFill>
                  <a:schemeClr val="accent5">
                    <a:lumMod val="40000"/>
                    <a:lumOff val="60000"/>
                  </a:schemeClr>
                </a:solidFill>
              </a:rPr>
              <a:t>Mică paranteză</a:t>
            </a:r>
            <a:r>
              <a:rPr lang="en-US" sz="6000" dirty="0" smtClean="0">
                <a:solidFill>
                  <a:schemeClr val="accent5">
                    <a:lumMod val="40000"/>
                    <a:lumOff val="60000"/>
                  </a:schemeClr>
                </a:solidFill>
              </a:rPr>
              <a:t> 2/2</a:t>
            </a:r>
            <a:endParaRPr lang="en-GB" sz="6000" dirty="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981200"/>
            <a:ext cx="9144000" cy="2554545"/>
          </a:xfrm>
          <a:prstGeom prst="rect">
            <a:avLst/>
          </a:prstGeom>
          <a:noFill/>
        </p:spPr>
        <p:txBody>
          <a:bodyPr wrap="square" rtlCol="0">
            <a:spAutoFit/>
          </a:bodyPr>
          <a:lstStyle/>
          <a:p>
            <a:pPr algn="ctr"/>
            <a:r>
              <a:rPr lang="ro-RO" sz="4000" dirty="0" smtClean="0">
                <a:solidFill>
                  <a:schemeClr val="bg1"/>
                </a:solidFill>
              </a:rPr>
              <a:t>Nu trebuie să umbli în cele mai renumite facultăți </a:t>
            </a:r>
            <a:r>
              <a:rPr lang="en-US" sz="4000" dirty="0" smtClean="0">
                <a:solidFill>
                  <a:schemeClr val="bg1"/>
                </a:solidFill>
              </a:rPr>
              <a:t>din </a:t>
            </a:r>
            <a:r>
              <a:rPr lang="en-US" sz="4000" dirty="0" err="1" smtClean="0">
                <a:solidFill>
                  <a:schemeClr val="bg1"/>
                </a:solidFill>
              </a:rPr>
              <a:t>lume</a:t>
            </a:r>
            <a:r>
              <a:rPr lang="en-US" sz="4000" dirty="0" smtClean="0">
                <a:solidFill>
                  <a:schemeClr val="bg1"/>
                </a:solidFill>
              </a:rPr>
              <a:t> </a:t>
            </a:r>
            <a:r>
              <a:rPr lang="ro-RO" sz="4000" dirty="0" smtClean="0">
                <a:solidFill>
                  <a:schemeClr val="bg1"/>
                </a:solidFill>
              </a:rPr>
              <a:t>și să înveți informatica începând de 4-5 ani</a:t>
            </a:r>
            <a:r>
              <a:rPr lang="en-US" sz="4000" dirty="0" smtClean="0">
                <a:solidFill>
                  <a:schemeClr val="bg1"/>
                </a:solidFill>
              </a:rPr>
              <a:t> </a:t>
            </a:r>
            <a:r>
              <a:rPr lang="ro-RO" sz="4000" dirty="0" smtClean="0">
                <a:solidFill>
                  <a:schemeClr val="bg1"/>
                </a:solidFill>
              </a:rPr>
              <a:t>ca să fii un profesionist sau expert</a:t>
            </a:r>
            <a:endParaRPr lang="en-GB" sz="40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descr="C:\Users\Dani\Desktop\Bacau\backGrounds\pluralsight.png"/>
          <p:cNvPicPr>
            <a:picLocks noChangeAspect="1" noChangeArrowheads="1"/>
          </p:cNvPicPr>
          <p:nvPr/>
        </p:nvPicPr>
        <p:blipFill>
          <a:blip r:embed="rId2" cstate="print"/>
          <a:srcRect/>
          <a:stretch>
            <a:fillRect/>
          </a:stretch>
        </p:blipFill>
        <p:spPr bwMode="auto">
          <a:xfrm>
            <a:off x="632471" y="-256310"/>
            <a:ext cx="2286000" cy="2286000"/>
          </a:xfrm>
          <a:prstGeom prst="rect">
            <a:avLst/>
          </a:prstGeom>
          <a:noFill/>
        </p:spPr>
      </p:pic>
      <p:sp>
        <p:nvSpPr>
          <p:cNvPr id="5" name="TextBox 4"/>
          <p:cNvSpPr txBox="1"/>
          <p:nvPr/>
        </p:nvSpPr>
        <p:spPr>
          <a:xfrm>
            <a:off x="2362200" y="457200"/>
            <a:ext cx="4137671" cy="830997"/>
          </a:xfrm>
          <a:prstGeom prst="rect">
            <a:avLst/>
          </a:prstGeom>
          <a:noFill/>
        </p:spPr>
        <p:txBody>
          <a:bodyPr wrap="none" rtlCol="0">
            <a:spAutoFit/>
          </a:bodyPr>
          <a:lstStyle/>
          <a:p>
            <a:r>
              <a:rPr lang="en-US" sz="4800" dirty="0" smtClean="0">
                <a:solidFill>
                  <a:srgbClr val="F68B32"/>
                </a:solidFill>
                <a:latin typeface="Bahnschrift Light" pitchFamily="34" charset="0"/>
              </a:rPr>
              <a:t>PLURALSIGHT</a:t>
            </a:r>
            <a:endParaRPr lang="en-GB" sz="4800" dirty="0">
              <a:solidFill>
                <a:srgbClr val="F68B32"/>
              </a:solidFill>
              <a:latin typeface="Bahnschrift Light"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685800" y="2962275"/>
            <a:ext cx="3990975" cy="3362325"/>
          </a:xfrm>
          <a:prstGeom prst="rect">
            <a:avLst/>
          </a:prstGeom>
          <a:noFill/>
          <a:ln w="9525">
            <a:solidFill>
              <a:schemeClr val="tx1"/>
            </a:solidFill>
            <a:miter lim="800000"/>
            <a:headEnd/>
            <a:tailEnd/>
          </a:ln>
          <a:effectLst>
            <a:outerShdw blurRad="127000" dist="38100" dir="2700000" sx="104000" sy="104000" algn="tl" rotWithShape="0">
              <a:prstClr val="black">
                <a:alpha val="92000"/>
              </a:prstClr>
            </a:outerShdw>
          </a:effectLst>
        </p:spPr>
      </p:pic>
      <p:sp>
        <p:nvSpPr>
          <p:cNvPr id="7" name="TextBox 6"/>
          <p:cNvSpPr txBox="1"/>
          <p:nvPr/>
        </p:nvSpPr>
        <p:spPr>
          <a:xfrm>
            <a:off x="4953000" y="3200400"/>
            <a:ext cx="4045082" cy="584775"/>
          </a:xfrm>
          <a:prstGeom prst="rect">
            <a:avLst/>
          </a:prstGeom>
          <a:noFill/>
        </p:spPr>
        <p:txBody>
          <a:bodyPr wrap="none" rtlCol="0">
            <a:spAutoFit/>
          </a:bodyPr>
          <a:lstStyle/>
          <a:p>
            <a:r>
              <a:rPr lang="en-US" sz="3200" dirty="0" smtClean="0">
                <a:solidFill>
                  <a:schemeClr val="bg1">
                    <a:lumMod val="85000"/>
                  </a:schemeClr>
                </a:solidFill>
              </a:rPr>
              <a:t>( 200$ de Black Friday )</a:t>
            </a:r>
            <a:endParaRPr lang="en-GB" sz="3200" dirty="0">
              <a:solidFill>
                <a:schemeClr val="bg1">
                  <a:lumMod val="85000"/>
                </a:schemeClr>
              </a:solidFill>
            </a:endParaRPr>
          </a:p>
        </p:txBody>
      </p:sp>
      <p:sp>
        <p:nvSpPr>
          <p:cNvPr id="8" name="TextBox 7"/>
          <p:cNvSpPr txBox="1"/>
          <p:nvPr/>
        </p:nvSpPr>
        <p:spPr>
          <a:xfrm>
            <a:off x="1600200" y="1752600"/>
            <a:ext cx="6096000" cy="646331"/>
          </a:xfrm>
          <a:prstGeom prst="rect">
            <a:avLst/>
          </a:prstGeom>
          <a:noFill/>
          <a:ln w="31750" cmpd="sng">
            <a:solidFill>
              <a:srgbClr val="FF0000"/>
            </a:solidFill>
            <a:prstDash val="lgDash"/>
          </a:ln>
        </p:spPr>
        <p:txBody>
          <a:bodyPr wrap="square" rtlCol="0">
            <a:spAutoFit/>
          </a:bodyPr>
          <a:lstStyle/>
          <a:p>
            <a:pPr algn="ctr"/>
            <a:r>
              <a:rPr lang="ro-RO" sz="3600" u="sng" dirty="0" smtClean="0">
                <a:solidFill>
                  <a:srgbClr val="FFFF79"/>
                </a:solidFill>
              </a:rPr>
              <a:t>Încercați să vă abonați !</a:t>
            </a:r>
          </a:p>
        </p:txBody>
      </p:sp>
      <p:sp>
        <p:nvSpPr>
          <p:cNvPr id="9" name="TextBox 8"/>
          <p:cNvSpPr txBox="1"/>
          <p:nvPr/>
        </p:nvSpPr>
        <p:spPr>
          <a:xfrm>
            <a:off x="4876800" y="4409182"/>
            <a:ext cx="4114800" cy="1569660"/>
          </a:xfrm>
          <a:prstGeom prst="rect">
            <a:avLst/>
          </a:prstGeom>
          <a:noFill/>
        </p:spPr>
        <p:txBody>
          <a:bodyPr wrap="square" rtlCol="0">
            <a:spAutoFit/>
          </a:bodyPr>
          <a:lstStyle/>
          <a:p>
            <a:pPr algn="ctr"/>
            <a:r>
              <a:rPr lang="en-US" sz="3200" dirty="0" smtClean="0">
                <a:solidFill>
                  <a:schemeClr val="bg1">
                    <a:lumMod val="85000"/>
                  </a:schemeClr>
                </a:solidFill>
              </a:rPr>
              <a:t>( </a:t>
            </a:r>
            <a:r>
              <a:rPr lang="ro-RO" sz="3200" dirty="0" smtClean="0">
                <a:solidFill>
                  <a:schemeClr val="bg1">
                    <a:lumMod val="85000"/>
                  </a:schemeClr>
                </a:solidFill>
              </a:rPr>
              <a:t>1</a:t>
            </a:r>
            <a:r>
              <a:rPr lang="en-US" sz="3200" dirty="0" smtClean="0">
                <a:solidFill>
                  <a:schemeClr val="bg1">
                    <a:lumMod val="85000"/>
                  </a:schemeClr>
                </a:solidFill>
              </a:rPr>
              <a:t>00$ d</a:t>
            </a:r>
            <a:r>
              <a:rPr lang="ro-RO" sz="3200" dirty="0" smtClean="0">
                <a:solidFill>
                  <a:schemeClr val="bg1">
                    <a:lumMod val="85000"/>
                  </a:schemeClr>
                </a:solidFill>
              </a:rPr>
              <a:t>acă folosiți doi aceeași cont și împărtiți cheltuielile </a:t>
            </a:r>
            <a:r>
              <a:rPr lang="en-US" sz="3200" dirty="0" smtClean="0">
                <a:solidFill>
                  <a:schemeClr val="bg1">
                    <a:lumMod val="85000"/>
                  </a:schemeClr>
                </a:solidFill>
              </a:rPr>
              <a:t>)</a:t>
            </a:r>
            <a:endParaRPr lang="en-GB" sz="32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209800"/>
            <a:ext cx="9144000" cy="769441"/>
          </a:xfrm>
          <a:prstGeom prst="rect">
            <a:avLst/>
          </a:prstGeom>
          <a:noFill/>
        </p:spPr>
        <p:txBody>
          <a:bodyPr wrap="square" rtlCol="0">
            <a:spAutoFit/>
          </a:bodyPr>
          <a:lstStyle/>
          <a:p>
            <a:pPr algn="ctr"/>
            <a:r>
              <a:rPr lang="en-US" sz="4400" dirty="0" err="1" smtClean="0">
                <a:solidFill>
                  <a:schemeClr val="bg1"/>
                </a:solidFill>
              </a:rPr>
              <a:t>Ce</a:t>
            </a:r>
            <a:r>
              <a:rPr lang="en-US" sz="4400" dirty="0" smtClean="0">
                <a:solidFill>
                  <a:schemeClr val="bg1"/>
                </a:solidFill>
              </a:rPr>
              <a:t> </a:t>
            </a:r>
            <a:r>
              <a:rPr lang="ro-RO" sz="4400" dirty="0" smtClean="0">
                <a:solidFill>
                  <a:schemeClr val="bg1"/>
                </a:solidFill>
              </a:rPr>
              <a:t>știe Pluralsight?</a:t>
            </a:r>
            <a:endParaRPr lang="en-GB" sz="4400"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457200"/>
            <a:ext cx="9144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0000" r="-20000"/>
          </a:stretch>
        </a:blipFill>
        <a:effectLst/>
      </p:bgPr>
    </p:bg>
    <p:spTree>
      <p:nvGrpSpPr>
        <p:cNvPr id="1" name=""/>
        <p:cNvGrpSpPr/>
        <p:nvPr/>
      </p:nvGrpSpPr>
      <p:grpSpPr>
        <a:xfrm>
          <a:off x="0" y="0"/>
          <a:ext cx="0" cy="0"/>
          <a:chOff x="0" y="0"/>
          <a:chExt cx="0" cy="0"/>
        </a:xfrm>
      </p:grpSpPr>
      <p:pic>
        <p:nvPicPr>
          <p:cNvPr id="2050" name="Picture 2" descr="C:\Users\Dani\Desktop\Bacau\backGrounds\github-154769_1280.png"/>
          <p:cNvPicPr>
            <a:picLocks noChangeAspect="1" noChangeArrowheads="1"/>
          </p:cNvPicPr>
          <p:nvPr/>
        </p:nvPicPr>
        <p:blipFill>
          <a:blip r:embed="rId3" cstate="print"/>
          <a:srcRect/>
          <a:stretch>
            <a:fillRect/>
          </a:stretch>
        </p:blipFill>
        <p:spPr bwMode="auto">
          <a:xfrm>
            <a:off x="457200" y="2590800"/>
            <a:ext cx="1676400" cy="1676400"/>
          </a:xfrm>
          <a:prstGeom prst="rect">
            <a:avLst/>
          </a:prstGeom>
          <a:noFill/>
        </p:spPr>
      </p:pic>
      <p:sp>
        <p:nvSpPr>
          <p:cNvPr id="5" name="Rectangle 4"/>
          <p:cNvSpPr/>
          <p:nvPr/>
        </p:nvSpPr>
        <p:spPr>
          <a:xfrm>
            <a:off x="2286000" y="2819400"/>
            <a:ext cx="5867400" cy="954107"/>
          </a:xfrm>
          <a:prstGeom prst="rect">
            <a:avLst/>
          </a:prstGeom>
        </p:spPr>
        <p:txBody>
          <a:bodyPr wrap="square">
            <a:spAutoFit/>
          </a:bodyPr>
          <a:lstStyle/>
          <a:p>
            <a:r>
              <a:rPr lang="en-GB" sz="2800" dirty="0" smtClean="0">
                <a:solidFill>
                  <a:schemeClr val="bg1">
                    <a:lumMod val="95000"/>
                  </a:schemeClr>
                </a:solidFill>
              </a:rPr>
              <a:t>https://github.com/CyberDani/personal-roadmap</a:t>
            </a:r>
            <a:endParaRPr lang="en-GB" sz="2800" dirty="0">
              <a:solidFill>
                <a:schemeClr val="bg1">
                  <a:lumMod val="95000"/>
                </a:schemeClr>
              </a:solidFill>
            </a:endParaRPr>
          </a:p>
        </p:txBody>
      </p:sp>
      <p:pic>
        <p:nvPicPr>
          <p:cNvPr id="2051" name="Picture 3" descr="C:\Users\Dani\Desktop\Bacau\backGrounds\cursor-154478_1280.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rot="20361937">
            <a:off x="1559529" y="3686461"/>
            <a:ext cx="1346211" cy="1744080"/>
          </a:xfrm>
          <a:prstGeom prst="rect">
            <a:avLst/>
          </a:prstGeom>
          <a:noFill/>
          <a:effectLst>
            <a:outerShdw blurRad="50800" dist="88900" dir="2700000" sx="103000" sy="103000" algn="tl" rotWithShape="0">
              <a:prstClr val="black">
                <a:alpha val="91000"/>
              </a:prst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0" y="380999"/>
            <a:ext cx="9144000" cy="59199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83820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066800" y="0"/>
            <a:ext cx="11277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335087" y="0"/>
            <a:ext cx="11926887"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802610"/>
            <a:ext cx="9144000" cy="51409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914400"/>
            <a:ext cx="9144000" cy="2308324"/>
          </a:xfrm>
          <a:prstGeom prst="rect">
            <a:avLst/>
          </a:prstGeom>
          <a:noFill/>
        </p:spPr>
        <p:txBody>
          <a:bodyPr wrap="square" rtlCol="0">
            <a:spAutoFit/>
          </a:bodyPr>
          <a:lstStyle/>
          <a:p>
            <a:pPr algn="ctr"/>
            <a:r>
              <a:rPr lang="ro-RO" sz="3600" dirty="0" smtClean="0">
                <a:solidFill>
                  <a:schemeClr val="bg1"/>
                </a:solidFill>
              </a:rPr>
              <a:t>Înv</a:t>
            </a:r>
            <a:r>
              <a:rPr lang="en-US" sz="3600" dirty="0" smtClean="0">
                <a:solidFill>
                  <a:schemeClr val="bg1"/>
                </a:solidFill>
              </a:rPr>
              <a:t>a</a:t>
            </a:r>
            <a:r>
              <a:rPr lang="ro-RO" sz="3600" dirty="0" smtClean="0">
                <a:solidFill>
                  <a:schemeClr val="bg1"/>
                </a:solidFill>
              </a:rPr>
              <a:t>ță ce îți place când vrei tu în ritmul tău pe calculator sau pe apilcație mobil online sau offline din plăcerea de a acumula informații utile și interesante de la profesioniști</a:t>
            </a:r>
          </a:p>
        </p:txBody>
      </p:sp>
      <p:sp>
        <p:nvSpPr>
          <p:cNvPr id="4" name="TextBox 3"/>
          <p:cNvSpPr txBox="1"/>
          <p:nvPr/>
        </p:nvSpPr>
        <p:spPr>
          <a:xfrm>
            <a:off x="0" y="4495800"/>
            <a:ext cx="9144000" cy="1569660"/>
          </a:xfrm>
          <a:prstGeom prst="rect">
            <a:avLst/>
          </a:prstGeom>
          <a:noFill/>
        </p:spPr>
        <p:txBody>
          <a:bodyPr wrap="square" rtlCol="0">
            <a:spAutoFit/>
          </a:bodyPr>
          <a:lstStyle/>
          <a:p>
            <a:pPr algn="ctr"/>
            <a:r>
              <a:rPr lang="ro-RO" sz="3200" dirty="0" smtClean="0">
                <a:solidFill>
                  <a:schemeClr val="bg1"/>
                </a:solidFill>
              </a:rPr>
              <a:t>Temele ce ți se vor părea interesante nu le vei învăța în școală sau la facultate deloc sau nu la nivelul la care te-ai aștepta</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600200"/>
            <a:ext cx="9144000" cy="1077218"/>
          </a:xfrm>
          <a:prstGeom prst="rect">
            <a:avLst/>
          </a:prstGeom>
          <a:noFill/>
        </p:spPr>
        <p:txBody>
          <a:bodyPr wrap="square" rtlCol="0">
            <a:spAutoFit/>
          </a:bodyPr>
          <a:lstStyle/>
          <a:p>
            <a:pPr algn="ctr"/>
            <a:r>
              <a:rPr lang="ro-RO" sz="3200" dirty="0" smtClean="0">
                <a:solidFill>
                  <a:schemeClr val="bg1"/>
                </a:solidFill>
              </a:rPr>
              <a:t>Alte site-uri GRATIS utile pentru dezvoltare autodidactă</a:t>
            </a:r>
            <a:endParaRPr lang="en-GB" sz="32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0"/>
            <a:ext cx="9144000" cy="6740307"/>
          </a:xfrm>
          <a:prstGeom prst="rect">
            <a:avLst/>
          </a:prstGeom>
          <a:noFill/>
        </p:spPr>
        <p:txBody>
          <a:bodyPr wrap="square" rtlCol="0">
            <a:spAutoFit/>
          </a:bodyPr>
          <a:lstStyle/>
          <a:p>
            <a:r>
              <a:rPr lang="ro-RO" sz="2400" dirty="0" smtClean="0">
                <a:solidFill>
                  <a:schemeClr val="bg1"/>
                </a:solidFill>
              </a:rPr>
              <a:t>Recomandări pentru cele mai bune cărți C/C++:</a:t>
            </a:r>
          </a:p>
          <a:p>
            <a:r>
              <a:rPr lang="ro-RO" sz="2400" dirty="0" smtClean="0">
                <a:solidFill>
                  <a:schemeClr val="accent5">
                    <a:lumMod val="40000"/>
                    <a:lumOff val="60000"/>
                  </a:schemeClr>
                </a:solidFill>
              </a:rPr>
              <a:t>https://stackoverflow.com/questions/388242/the-definitive-c-book-guide-and-list</a:t>
            </a:r>
          </a:p>
          <a:p>
            <a:endParaRPr lang="ro-RO" sz="2400" dirty="0" smtClean="0">
              <a:solidFill>
                <a:schemeClr val="bg1"/>
              </a:solidFill>
            </a:endParaRPr>
          </a:p>
          <a:p>
            <a:r>
              <a:rPr lang="ro-RO" sz="2400" dirty="0" smtClean="0">
                <a:solidFill>
                  <a:schemeClr val="bg1"/>
                </a:solidFill>
              </a:rPr>
              <a:t>Cursuri</a:t>
            </a:r>
            <a:r>
              <a:rPr lang="en-US" sz="2400" dirty="0" smtClean="0">
                <a:solidFill>
                  <a:schemeClr val="bg1"/>
                </a:solidFill>
              </a:rPr>
              <a:t> video </a:t>
            </a:r>
            <a:r>
              <a:rPr lang="ro-RO" sz="2400" dirty="0" smtClean="0">
                <a:solidFill>
                  <a:schemeClr val="bg1"/>
                </a:solidFill>
              </a:rPr>
              <a:t>și materiala PDF gratis de la facultatea MIT</a:t>
            </a:r>
            <a:r>
              <a:rPr lang="en-US" sz="2400" dirty="0" smtClean="0">
                <a:solidFill>
                  <a:schemeClr val="bg1"/>
                </a:solidFill>
              </a:rPr>
              <a:t>: </a:t>
            </a:r>
          </a:p>
          <a:p>
            <a:r>
              <a:rPr lang="en-US" sz="2400" dirty="0" smtClean="0">
                <a:solidFill>
                  <a:schemeClr val="bg1"/>
                </a:solidFill>
              </a:rPr>
              <a:t>	</a:t>
            </a:r>
            <a:r>
              <a:rPr lang="ro-RO" sz="2400" dirty="0" smtClean="0">
                <a:solidFill>
                  <a:schemeClr val="bg1"/>
                </a:solidFill>
              </a:rPr>
              <a:t>	</a:t>
            </a:r>
            <a:r>
              <a:rPr lang="en-US" sz="2400" dirty="0" smtClean="0">
                <a:solidFill>
                  <a:schemeClr val="accent5">
                    <a:lumMod val="40000"/>
                    <a:lumOff val="60000"/>
                  </a:schemeClr>
                </a:solidFill>
              </a:rPr>
              <a:t>https://ocw.mit.edu/courses/find-by-topic/</a:t>
            </a:r>
          </a:p>
          <a:p>
            <a:endParaRPr lang="en-US" sz="2400" dirty="0" smtClean="0">
              <a:solidFill>
                <a:schemeClr val="bg1"/>
              </a:solidFill>
            </a:endParaRPr>
          </a:p>
          <a:p>
            <a:r>
              <a:rPr lang="en-US" sz="2400" dirty="0" err="1" smtClean="0">
                <a:solidFill>
                  <a:schemeClr val="bg1"/>
                </a:solidFill>
              </a:rPr>
              <a:t>Tutoriale</a:t>
            </a:r>
            <a:r>
              <a:rPr lang="en-US" sz="2400" dirty="0" smtClean="0">
                <a:solidFill>
                  <a:schemeClr val="bg1"/>
                </a:solidFill>
              </a:rPr>
              <a:t> </a:t>
            </a:r>
            <a:r>
              <a:rPr lang="en-US" sz="2400" dirty="0" err="1" smtClean="0">
                <a:solidFill>
                  <a:schemeClr val="bg1"/>
                </a:solidFill>
              </a:rPr>
              <a:t>pentru</a:t>
            </a:r>
            <a:r>
              <a:rPr lang="en-US" sz="2400" dirty="0" smtClean="0">
                <a:solidFill>
                  <a:schemeClr val="bg1"/>
                </a:solidFill>
              </a:rPr>
              <a:t> </a:t>
            </a:r>
            <a:r>
              <a:rPr lang="ro-RO" sz="2400" dirty="0" smtClean="0">
                <a:solidFill>
                  <a:schemeClr val="bg1"/>
                </a:solidFill>
              </a:rPr>
              <a:t>începători: </a:t>
            </a:r>
          </a:p>
          <a:p>
            <a:r>
              <a:rPr lang="ro-RO" sz="2400" dirty="0" smtClean="0">
                <a:solidFill>
                  <a:schemeClr val="bg1"/>
                </a:solidFill>
              </a:rPr>
              <a:t>		</a:t>
            </a:r>
            <a:r>
              <a:rPr lang="ro-RO" sz="2400" dirty="0" smtClean="0">
                <a:solidFill>
                  <a:schemeClr val="accent5">
                    <a:lumMod val="40000"/>
                    <a:lumOff val="60000"/>
                  </a:schemeClr>
                </a:solidFill>
              </a:rPr>
              <a:t>https://www.khanacademy.org/</a:t>
            </a:r>
          </a:p>
          <a:p>
            <a:endParaRPr lang="ro-RO" sz="2400" dirty="0" smtClean="0">
              <a:solidFill>
                <a:schemeClr val="bg1"/>
              </a:solidFill>
            </a:endParaRPr>
          </a:p>
          <a:p>
            <a:r>
              <a:rPr lang="ro-RO" sz="2400" dirty="0" smtClean="0">
                <a:solidFill>
                  <a:schemeClr val="bg1"/>
                </a:solidFill>
              </a:rPr>
              <a:t>Cursuri video de la facultatea Harvard:</a:t>
            </a:r>
          </a:p>
          <a:p>
            <a:r>
              <a:rPr lang="ro-RO" sz="2400" dirty="0" smtClean="0">
                <a:solidFill>
                  <a:schemeClr val="bg1"/>
                </a:solidFill>
              </a:rPr>
              <a:t>		</a:t>
            </a:r>
            <a:r>
              <a:rPr lang="en-GB" sz="2400" dirty="0" smtClean="0">
                <a:solidFill>
                  <a:schemeClr val="accent5">
                    <a:lumMod val="40000"/>
                    <a:lumOff val="60000"/>
                  </a:schemeClr>
                </a:solidFill>
              </a:rPr>
              <a:t>https://www.youtube.com/user/Harvard</a:t>
            </a:r>
            <a:endParaRPr lang="ro-RO" sz="2400" dirty="0" smtClean="0">
              <a:solidFill>
                <a:schemeClr val="accent5">
                  <a:lumMod val="40000"/>
                  <a:lumOff val="60000"/>
                </a:schemeClr>
              </a:solidFill>
            </a:endParaRPr>
          </a:p>
          <a:p>
            <a:endParaRPr lang="ro-RO" sz="2400" dirty="0" smtClean="0">
              <a:solidFill>
                <a:schemeClr val="bg1"/>
              </a:solidFill>
            </a:endParaRPr>
          </a:p>
          <a:p>
            <a:r>
              <a:rPr lang="ro-RO" sz="2400" dirty="0" smtClean="0">
                <a:solidFill>
                  <a:schemeClr val="bg1"/>
                </a:solidFill>
              </a:rPr>
              <a:t>Cursuri video și certificate gratis online în securitate cibernetică:</a:t>
            </a:r>
          </a:p>
          <a:p>
            <a:r>
              <a:rPr lang="ro-RO" sz="2400" dirty="0" smtClean="0">
                <a:solidFill>
                  <a:schemeClr val="bg1"/>
                </a:solidFill>
              </a:rPr>
              <a:t>		</a:t>
            </a:r>
            <a:r>
              <a:rPr lang="ro-RO" sz="2400" dirty="0" smtClean="0">
                <a:solidFill>
                  <a:schemeClr val="accent5">
                    <a:lumMod val="40000"/>
                    <a:lumOff val="60000"/>
                  </a:schemeClr>
                </a:solidFill>
              </a:rPr>
              <a:t> https://www.cybrary.it/</a:t>
            </a:r>
          </a:p>
          <a:p>
            <a:endParaRPr lang="ro-RO" sz="2400" dirty="0" smtClean="0">
              <a:solidFill>
                <a:schemeClr val="bg1"/>
              </a:solidFill>
            </a:endParaRPr>
          </a:p>
          <a:p>
            <a:r>
              <a:rPr lang="ro-RO" sz="2400" dirty="0" smtClean="0">
                <a:solidFill>
                  <a:schemeClr val="bg1"/>
                </a:solidFill>
              </a:rPr>
              <a:t>Materiale </a:t>
            </a:r>
            <a:r>
              <a:rPr lang="en-GB" sz="2400" dirty="0" smtClean="0">
                <a:solidFill>
                  <a:schemeClr val="bg1"/>
                </a:solidFill>
              </a:rPr>
              <a:t>MIT Computer Science and Artificial Intelligence</a:t>
            </a:r>
            <a:r>
              <a:rPr lang="ro-RO" sz="2400" dirty="0" smtClean="0">
                <a:solidFill>
                  <a:schemeClr val="bg1"/>
                </a:solidFill>
              </a:rPr>
              <a:t>:</a:t>
            </a:r>
          </a:p>
          <a:p>
            <a:r>
              <a:rPr lang="ro-RO" sz="2400" dirty="0" smtClean="0">
                <a:solidFill>
                  <a:schemeClr val="bg1"/>
                </a:solidFill>
              </a:rPr>
              <a:t>		</a:t>
            </a:r>
            <a:r>
              <a:rPr lang="ro-RO" sz="2400" dirty="0" smtClean="0">
                <a:solidFill>
                  <a:schemeClr val="accent5">
                    <a:lumMod val="40000"/>
                    <a:lumOff val="60000"/>
                  </a:schemeClr>
                </a:solidFill>
              </a:rPr>
              <a:t>http://courses.csail.mit.edu</a:t>
            </a:r>
            <a:endParaRPr lang="en-GB" sz="2400" dirty="0" smtClean="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2895600"/>
            <a:ext cx="8833642" cy="3505200"/>
          </a:xfrm>
          <a:prstGeom prst="rect">
            <a:avLst/>
          </a:prstGeom>
          <a:noFill/>
          <a:ln w="9525">
            <a:noFill/>
            <a:miter lim="800000"/>
            <a:headEnd/>
            <a:tailEnd/>
          </a:ln>
          <a:effectLst/>
        </p:spPr>
      </p:pic>
      <p:sp>
        <p:nvSpPr>
          <p:cNvPr id="5" name="Rectangle 4"/>
          <p:cNvSpPr/>
          <p:nvPr/>
        </p:nvSpPr>
        <p:spPr>
          <a:xfrm>
            <a:off x="1828800" y="838200"/>
            <a:ext cx="5791200" cy="1015663"/>
          </a:xfrm>
          <a:prstGeom prst="rect">
            <a:avLst/>
          </a:prstGeom>
        </p:spPr>
        <p:txBody>
          <a:bodyPr wrap="square">
            <a:spAutoFit/>
          </a:bodyPr>
          <a:lstStyle/>
          <a:p>
            <a:pPr algn="ctr"/>
            <a:r>
              <a:rPr lang="ro-RO" sz="6000" dirty="0" smtClean="0">
                <a:solidFill>
                  <a:srgbClr val="FFFF79"/>
                </a:solidFill>
              </a:rPr>
              <a:t>T</a:t>
            </a:r>
            <a:r>
              <a:rPr lang="en-GB" sz="6000" dirty="0" smtClean="0">
                <a:solidFill>
                  <a:srgbClr val="FFFF79"/>
                </a:solidFill>
              </a:rPr>
              <a:t>he 4 Quadrants</a:t>
            </a:r>
            <a:endParaRPr lang="en-GB" sz="6000" dirty="0">
              <a:solidFill>
                <a:srgbClr val="FFFF79"/>
              </a:solidFill>
            </a:endParaRPr>
          </a:p>
        </p:txBody>
      </p:sp>
      <p:sp>
        <p:nvSpPr>
          <p:cNvPr id="4" name="TextBox 3"/>
          <p:cNvSpPr txBox="1"/>
          <p:nvPr/>
        </p:nvSpPr>
        <p:spPr>
          <a:xfrm>
            <a:off x="3657600" y="2286000"/>
            <a:ext cx="1505540" cy="461665"/>
          </a:xfrm>
          <a:prstGeom prst="rect">
            <a:avLst/>
          </a:prstGeom>
          <a:noFill/>
        </p:spPr>
        <p:txBody>
          <a:bodyPr wrap="none" rtlCol="0">
            <a:spAutoFit/>
          </a:bodyPr>
          <a:lstStyle/>
          <a:p>
            <a:r>
              <a:rPr lang="en-US" sz="2400" dirty="0" smtClean="0">
                <a:solidFill>
                  <a:schemeClr val="bg1"/>
                </a:solidFill>
              </a:rPr>
              <a:t>( </a:t>
            </a:r>
            <a:r>
              <a:rPr lang="en-US" sz="2400" dirty="0" err="1" smtClean="0">
                <a:solidFill>
                  <a:schemeClr val="bg1"/>
                </a:solidFill>
              </a:rPr>
              <a:t>Cele</a:t>
            </a:r>
            <a:r>
              <a:rPr lang="en-US" sz="2400" dirty="0" smtClean="0">
                <a:solidFill>
                  <a:schemeClr val="bg1"/>
                </a:solidFill>
              </a:rPr>
              <a:t> 4 …)</a:t>
            </a:r>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a:off x="6781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a:off x="6781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30480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04800" y="2667000"/>
            <a:ext cx="2362200" cy="1143000"/>
          </a:xfrm>
          <a:prstGeom prst="wedgeRectCallout">
            <a:avLst>
              <a:gd name="adj1" fmla="val 74768"/>
              <a:gd name="adj2" fmla="val 12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5867400" y="2362200"/>
            <a:ext cx="2362200" cy="1143000"/>
          </a:xfrm>
          <a:prstGeom prst="wedgeRectCallout">
            <a:avLst>
              <a:gd name="adj1" fmla="val -746"/>
              <a:gd name="adj2" fmla="val 15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16200000" flipV="1">
            <a:off x="2324100" y="3924300"/>
            <a:ext cx="4419600" cy="76200"/>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962400"/>
            <a:ext cx="13716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rot="5400000">
            <a:off x="4610100" y="24384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rot="16200000">
            <a:off x="3848100" y="52959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381000" y="3962400"/>
            <a:ext cx="2362200" cy="1143000"/>
          </a:xfrm>
          <a:prstGeom prst="wedgeRectCallout">
            <a:avLst>
              <a:gd name="adj1" fmla="val 93047"/>
              <a:gd name="adj2" fmla="val 85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6324600" y="1524000"/>
            <a:ext cx="2362200" cy="1143000"/>
          </a:xfrm>
          <a:prstGeom prst="wedgeRectCallout">
            <a:avLst>
              <a:gd name="adj1" fmla="val -91068"/>
              <a:gd name="adj2" fmla="val 5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10800000">
            <a:off x="1600200" y="1828800"/>
            <a:ext cx="6781800" cy="4343400"/>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229100" y="3390900"/>
            <a:ext cx="838200" cy="60960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urgență</a:t>
            </a:r>
            <a:endParaRPr lang="en-GB" sz="4400" dirty="0">
              <a:solidFill>
                <a:srgbClr val="FFFF79"/>
              </a:solidFill>
            </a:endParaRPr>
          </a:p>
        </p:txBody>
      </p:sp>
      <p:sp>
        <p:nvSpPr>
          <p:cNvPr id="13" name="Isosceles Triangle 12"/>
          <p:cNvSpPr/>
          <p:nvPr/>
        </p:nvSpPr>
        <p:spPr>
          <a:xfrm rot="2030322">
            <a:off x="2611482" y="1953354"/>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rot="12845925">
            <a:off x="6040715" y="5078025"/>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1752600" y="5486400"/>
            <a:ext cx="2362200" cy="1143000"/>
          </a:xfrm>
          <a:prstGeom prst="wedgeRectCallout">
            <a:avLst>
              <a:gd name="adj1" fmla="val 136449"/>
              <a:gd name="adj2" fmla="val -397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ne pregătim de înpachetat ca să pornim acasă</a:t>
            </a:r>
            <a:endParaRPr lang="en-GB" sz="2000" dirty="0"/>
          </a:p>
        </p:txBody>
      </p:sp>
      <p:sp>
        <p:nvSpPr>
          <p:cNvPr id="18" name="Rectangular Callout 17"/>
          <p:cNvSpPr/>
          <p:nvPr/>
        </p:nvSpPr>
        <p:spPr>
          <a:xfrm>
            <a:off x="4648200" y="1600200"/>
            <a:ext cx="2362200" cy="1143000"/>
          </a:xfrm>
          <a:prstGeom prst="wedgeRectCallout">
            <a:avLst>
              <a:gd name="adj1" fmla="val -113942"/>
              <a:gd name="adj2" fmla="val -12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descarc noul joc de calculator cât timp e gratis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importanță</a:t>
            </a:r>
            <a:endParaRPr lang="en-GB" sz="4400" dirty="0">
              <a:solidFill>
                <a:srgbClr val="FFFF79"/>
              </a:solidFill>
            </a:endParaRPr>
          </a:p>
        </p:txBody>
      </p:sp>
      <p:sp>
        <p:nvSpPr>
          <p:cNvPr id="13" name="Isosceles Triangle 12"/>
          <p:cNvSpPr/>
          <p:nvPr/>
        </p:nvSpPr>
        <p:spPr>
          <a:xfrm>
            <a:off x="70866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1447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a:off x="762000" y="5257800"/>
            <a:ext cx="7467600" cy="1588"/>
          </a:xfrm>
          <a:prstGeom prst="straightConnector1">
            <a:avLst/>
          </a:prstGeom>
          <a:ln w="101600">
            <a:gradFill>
              <a:gsLst>
                <a:gs pos="42000">
                  <a:srgbClr val="E63808"/>
                </a:gs>
                <a:gs pos="73000">
                  <a:srgbClr val="00B050"/>
                </a:gs>
              </a:gsLst>
              <a:lin ang="10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733800" y="5257800"/>
            <a:ext cx="198120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25959"/>
            <a:ext cx="9144000" cy="769441"/>
          </a:xfrm>
          <a:prstGeom prst="rect">
            <a:avLst/>
          </a:prstGeom>
          <a:noFill/>
        </p:spPr>
        <p:txBody>
          <a:bodyPr wrap="square" rtlCol="0">
            <a:spAutoFit/>
          </a:bodyPr>
          <a:lstStyle/>
          <a:p>
            <a:pPr algn="ctr"/>
            <a:r>
              <a:rPr lang="ro-RO" sz="4400" dirty="0" smtClean="0">
                <a:solidFill>
                  <a:srgbClr val="FFFF79"/>
                </a:solidFill>
              </a:rPr>
              <a:t>Axa de importanță</a:t>
            </a:r>
            <a:endParaRPr lang="en-GB" sz="4400" dirty="0">
              <a:solidFill>
                <a:srgbClr val="FFFF79"/>
              </a:solidFill>
            </a:endParaRPr>
          </a:p>
        </p:txBody>
      </p:sp>
      <p:sp>
        <p:nvSpPr>
          <p:cNvPr id="13" name="Isosceles Triangle 12"/>
          <p:cNvSpPr/>
          <p:nvPr/>
        </p:nvSpPr>
        <p:spPr>
          <a:xfrm>
            <a:off x="70866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Isosceles Triangle 15"/>
          <p:cNvSpPr/>
          <p:nvPr/>
        </p:nvSpPr>
        <p:spPr>
          <a:xfrm>
            <a:off x="1447800" y="4648200"/>
            <a:ext cx="609600"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ular Callout 16"/>
          <p:cNvSpPr/>
          <p:nvPr/>
        </p:nvSpPr>
        <p:spPr>
          <a:xfrm>
            <a:off x="1905000" y="1905000"/>
            <a:ext cx="2362200" cy="1143000"/>
          </a:xfrm>
          <a:prstGeom prst="wedgeRectCallout">
            <a:avLst>
              <a:gd name="adj1" fmla="val -55339"/>
              <a:gd name="adj2" fmla="val 1840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t>Să descarc noul joc și să mă joc 3 ore</a:t>
            </a:r>
          </a:p>
        </p:txBody>
      </p:sp>
      <p:sp>
        <p:nvSpPr>
          <p:cNvPr id="18" name="Rectangular Callout 17"/>
          <p:cNvSpPr/>
          <p:nvPr/>
        </p:nvSpPr>
        <p:spPr>
          <a:xfrm>
            <a:off x="5867400" y="2362200"/>
            <a:ext cx="2362200" cy="1143000"/>
          </a:xfrm>
          <a:prstGeom prst="wedgeRectCallout">
            <a:avLst>
              <a:gd name="adj1" fmla="val 14308"/>
              <a:gd name="adj2" fmla="val 14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chemeClr val="bg1"/>
                </a:solidFill>
              </a:rPr>
              <a:t>Să mă uit la un curs de programare care mă ajută.</a:t>
            </a:r>
            <a:endParaRPr lang="en-GB"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362200"/>
            <a:ext cx="9144000" cy="830997"/>
          </a:xfrm>
          <a:prstGeom prst="rect">
            <a:avLst/>
          </a:prstGeom>
          <a:noFill/>
        </p:spPr>
        <p:txBody>
          <a:bodyPr wrap="square" rtlCol="0">
            <a:spAutoFit/>
          </a:bodyPr>
          <a:lstStyle/>
          <a:p>
            <a:pPr algn="ctr"/>
            <a:r>
              <a:rPr lang="ro-RO" sz="4800" dirty="0" smtClean="0">
                <a:solidFill>
                  <a:srgbClr val="FFC000"/>
                </a:solidFill>
              </a:rPr>
              <a:t>Joc de memorie</a:t>
            </a:r>
            <a:endParaRPr lang="en-GB" sz="4800" dirty="0">
              <a:solidFill>
                <a:srgbClr val="FFC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172200" y="4876800"/>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5" name="Straight Arrow Connector 4"/>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800600" y="2514600"/>
            <a:ext cx="685800" cy="685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6576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590800" y="3962400"/>
            <a:ext cx="1447800" cy="1371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800600" y="38100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4953000" y="4724400"/>
            <a:ext cx="533400" cy="533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6248400" y="3962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172200" y="4876800"/>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371600" y="2286000"/>
            <a:ext cx="762000" cy="762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3581400" y="914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2895600" y="1752600"/>
            <a:ext cx="609600" cy="609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6" name="TextBox 25"/>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2" name="TextBox 11"/>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13" name="TextBox 12"/>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
        <p:nvSpPr>
          <p:cNvPr id="24" name="TextBox 23"/>
          <p:cNvSpPr txBox="1"/>
          <p:nvPr/>
        </p:nvSpPr>
        <p:spPr>
          <a:xfrm>
            <a:off x="5029200" y="1600200"/>
            <a:ext cx="1516762" cy="1446550"/>
          </a:xfrm>
          <a:prstGeom prst="rect">
            <a:avLst/>
          </a:prstGeom>
          <a:noFill/>
        </p:spPr>
        <p:txBody>
          <a:bodyPr wrap="none" rtlCol="0">
            <a:spAutoFit/>
          </a:bodyPr>
          <a:lstStyle/>
          <a:p>
            <a:r>
              <a:rPr lang="ro-RO" sz="8800" dirty="0" smtClean="0">
                <a:solidFill>
                  <a:srgbClr val="FECD54"/>
                </a:solidFill>
              </a:rPr>
              <a:t>Q1</a:t>
            </a:r>
            <a:endParaRPr lang="en-GB" sz="8800" dirty="0">
              <a:solidFill>
                <a:srgbClr val="FECD54"/>
              </a:solidFill>
            </a:endParaRPr>
          </a:p>
        </p:txBody>
      </p:sp>
      <p:sp>
        <p:nvSpPr>
          <p:cNvPr id="25" name="TextBox 24"/>
          <p:cNvSpPr txBox="1"/>
          <p:nvPr/>
        </p:nvSpPr>
        <p:spPr>
          <a:xfrm>
            <a:off x="5112638" y="4038600"/>
            <a:ext cx="1516762" cy="1446550"/>
          </a:xfrm>
          <a:prstGeom prst="rect">
            <a:avLst/>
          </a:prstGeom>
          <a:noFill/>
        </p:spPr>
        <p:txBody>
          <a:bodyPr wrap="none" rtlCol="0">
            <a:spAutoFit/>
          </a:bodyPr>
          <a:lstStyle/>
          <a:p>
            <a:r>
              <a:rPr lang="ro-RO" sz="8800" dirty="0" smtClean="0">
                <a:solidFill>
                  <a:srgbClr val="00B050"/>
                </a:solidFill>
              </a:rPr>
              <a:t>Q2</a:t>
            </a:r>
            <a:endParaRPr lang="en-GB" sz="8800" dirty="0">
              <a:solidFill>
                <a:srgbClr val="00B050"/>
              </a:solidFill>
            </a:endParaRPr>
          </a:p>
        </p:txBody>
      </p:sp>
      <p:sp>
        <p:nvSpPr>
          <p:cNvPr id="26" name="TextBox 25"/>
          <p:cNvSpPr txBox="1"/>
          <p:nvPr/>
        </p:nvSpPr>
        <p:spPr>
          <a:xfrm>
            <a:off x="2286000" y="3962400"/>
            <a:ext cx="1516762" cy="1446550"/>
          </a:xfrm>
          <a:prstGeom prst="rect">
            <a:avLst/>
          </a:prstGeom>
          <a:noFill/>
        </p:spPr>
        <p:txBody>
          <a:bodyPr wrap="none" rtlCol="0">
            <a:spAutoFit/>
          </a:bodyPr>
          <a:lstStyle/>
          <a:p>
            <a:r>
              <a:rPr lang="ro-RO" sz="8800" dirty="0" smtClean="0">
                <a:solidFill>
                  <a:srgbClr val="FF0000"/>
                </a:solidFill>
              </a:rPr>
              <a:t>Q3</a:t>
            </a:r>
            <a:endParaRPr lang="en-GB" sz="8800" dirty="0">
              <a:solidFill>
                <a:srgbClr val="FF0000"/>
              </a:solidFill>
            </a:endParaRPr>
          </a:p>
        </p:txBody>
      </p:sp>
      <p:sp>
        <p:nvSpPr>
          <p:cNvPr id="27" name="TextBox 26"/>
          <p:cNvSpPr txBox="1"/>
          <p:nvPr/>
        </p:nvSpPr>
        <p:spPr>
          <a:xfrm>
            <a:off x="2286000" y="1601450"/>
            <a:ext cx="1516762" cy="1446550"/>
          </a:xfrm>
          <a:prstGeom prst="rect">
            <a:avLst/>
          </a:prstGeom>
          <a:noFill/>
        </p:spPr>
        <p:txBody>
          <a:bodyPr wrap="none" rtlCol="0">
            <a:spAutoFit/>
          </a:bodyPr>
          <a:lstStyle/>
          <a:p>
            <a:r>
              <a:rPr lang="ro-RO" sz="8800" dirty="0" smtClean="0">
                <a:solidFill>
                  <a:srgbClr val="FECD54"/>
                </a:solidFill>
              </a:rPr>
              <a:t>Q4</a:t>
            </a:r>
            <a:endParaRPr lang="en-GB" sz="8800" dirty="0">
              <a:solidFill>
                <a:srgbClr val="FECD54"/>
              </a:solidFill>
            </a:endParaRPr>
          </a:p>
        </p:txBody>
      </p:sp>
      <p:cxnSp>
        <p:nvCxnSpPr>
          <p:cNvPr id="28" name="Straight Arrow Connector 27"/>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14" name="Oval 13"/>
          <p:cNvSpPr/>
          <p:nvPr/>
        </p:nvSpPr>
        <p:spPr>
          <a:xfrm>
            <a:off x="4724400" y="2286000"/>
            <a:ext cx="533400" cy="533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429000" y="2743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3962400" y="3810000"/>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953000" y="3886200"/>
            <a:ext cx="457200" cy="457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4648200" y="46482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5257800" y="4114800"/>
            <a:ext cx="2667000" cy="251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p:cNvSpPr/>
          <p:nvPr/>
        </p:nvSpPr>
        <p:spPr>
          <a:xfrm>
            <a:off x="3352800" y="12954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2286000" y="2514600"/>
            <a:ext cx="609600" cy="609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6" name="Picture 2" descr="C:\Users\Dani\Desktop\Bacau\backGrounds\programareCuRabdare.png"/>
          <p:cNvPicPr>
            <a:picLocks noChangeAspect="1" noChangeArrowheads="1"/>
          </p:cNvPicPr>
          <p:nvPr/>
        </p:nvPicPr>
        <p:blipFill>
          <a:blip r:embed="rId2" cstate="print">
            <a:lum contrast="4000"/>
          </a:blip>
          <a:srcRect/>
          <a:stretch>
            <a:fillRect/>
          </a:stretch>
        </p:blipFill>
        <p:spPr bwMode="auto">
          <a:xfrm>
            <a:off x="5715000" y="4267200"/>
            <a:ext cx="1828800" cy="2057400"/>
          </a:xfrm>
          <a:prstGeom prst="rect">
            <a:avLst/>
          </a:prstGeom>
          <a:noFill/>
          <a:effectLst>
            <a:outerShdw blurRad="50800" dist="38100" dir="2700000" sx="103000" sy="103000" algn="tl" rotWithShape="0">
              <a:prstClr val="black">
                <a:alpha val="28000"/>
              </a:prstClr>
            </a:outerShdw>
          </a:effectLst>
        </p:spPr>
      </p:pic>
      <p:sp>
        <p:nvSpPr>
          <p:cNvPr id="26" name="TextBox 25"/>
          <p:cNvSpPr txBox="1"/>
          <p:nvPr/>
        </p:nvSpPr>
        <p:spPr>
          <a:xfrm>
            <a:off x="7318692" y="3886200"/>
            <a:ext cx="1825308" cy="523220"/>
          </a:xfrm>
          <a:prstGeom prst="rect">
            <a:avLst/>
          </a:prstGeom>
          <a:noFill/>
        </p:spPr>
        <p:txBody>
          <a:bodyPr wrap="none" rtlCol="0">
            <a:spAutoFit/>
          </a:bodyPr>
          <a:lstStyle/>
          <a:p>
            <a:r>
              <a:rPr lang="ro-RO" sz="2800" dirty="0" smtClean="0">
                <a:solidFill>
                  <a:schemeClr val="bg1"/>
                </a:solidFill>
              </a:rPr>
              <a:t>Importanță</a:t>
            </a:r>
            <a:endParaRPr lang="en-GB" sz="2800" dirty="0">
              <a:solidFill>
                <a:schemeClr val="bg1"/>
              </a:solidFill>
            </a:endParaRPr>
          </a:p>
        </p:txBody>
      </p:sp>
      <p:sp>
        <p:nvSpPr>
          <p:cNvPr id="27" name="Oval 26"/>
          <p:cNvSpPr/>
          <p:nvPr/>
        </p:nvSpPr>
        <p:spPr>
          <a:xfrm>
            <a:off x="4800600" y="5638800"/>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5486400" y="3048000"/>
            <a:ext cx="381000" cy="381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4572000" y="152400"/>
            <a:ext cx="1352101" cy="523220"/>
          </a:xfrm>
          <a:prstGeom prst="rect">
            <a:avLst/>
          </a:prstGeom>
          <a:noFill/>
        </p:spPr>
        <p:txBody>
          <a:bodyPr wrap="none" rtlCol="0">
            <a:spAutoFit/>
          </a:bodyPr>
          <a:lstStyle/>
          <a:p>
            <a:r>
              <a:rPr lang="ro-RO" sz="2800" dirty="0" smtClean="0">
                <a:solidFill>
                  <a:schemeClr val="bg1"/>
                </a:solidFill>
              </a:rPr>
              <a:t>Urgență</a:t>
            </a:r>
            <a:endParaRPr lang="en-GB" sz="2800" dirty="0">
              <a:solidFill>
                <a:schemeClr val="bg1"/>
              </a:solidFill>
            </a:endParaRPr>
          </a:p>
        </p:txBody>
      </p:sp>
      <p:sp>
        <p:nvSpPr>
          <p:cNvPr id="30" name="Oval 29"/>
          <p:cNvSpPr/>
          <p:nvPr/>
        </p:nvSpPr>
        <p:spPr>
          <a:xfrm>
            <a:off x="5486400" y="1600200"/>
            <a:ext cx="228600" cy="228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3429000" y="4114800"/>
            <a:ext cx="152400" cy="152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p:cNvCxnSpPr/>
          <p:nvPr/>
        </p:nvCxnSpPr>
        <p:spPr>
          <a:xfrm>
            <a:off x="1143000" y="3581400"/>
            <a:ext cx="7010400" cy="1588"/>
          </a:xfrm>
          <a:prstGeom prst="straightConnector1">
            <a:avLst/>
          </a:prstGeom>
          <a:ln w="69850">
            <a:gradFill>
              <a:gsLst>
                <a:gs pos="0">
                  <a:srgbClr val="00B050"/>
                </a:gs>
                <a:gs pos="87000">
                  <a:srgbClr val="FF0000"/>
                </a:gs>
              </a:gsLst>
              <a:lin ang="18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1600994" y="3504406"/>
            <a:ext cx="5791200" cy="1588"/>
          </a:xfrm>
          <a:prstGeom prst="straightConnector1">
            <a:avLst/>
          </a:prstGeom>
          <a:ln w="69850">
            <a:gradFill>
              <a:gsLst>
                <a:gs pos="0">
                  <a:srgbClr val="00B050"/>
                </a:gs>
                <a:gs pos="92000">
                  <a:srgbClr val="FF0000"/>
                </a:gs>
              </a:gsLst>
              <a:lin ang="0" scaled="0"/>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4" name="Oval 3"/>
          <p:cNvSpPr/>
          <p:nvPr/>
        </p:nvSpPr>
        <p:spPr>
          <a:xfrm>
            <a:off x="1066800" y="1828800"/>
            <a:ext cx="3048000" cy="2895600"/>
          </a:xfrm>
          <a:prstGeom prst="ellipse">
            <a:avLst/>
          </a:prstGeom>
          <a:blipFill dpi="0" rotWithShape="1">
            <a:blip r:embed="rId3" cstate="print">
              <a:lum bright="-13000" contrast="36000"/>
            </a:blip>
            <a:srcRect/>
            <a:stretch>
              <a:fillRect l="-27000" t="1000" r="-26000"/>
            </a:stretch>
          </a:blipFill>
          <a:ln>
            <a:solidFill>
              <a:schemeClr val="accent1">
                <a:lumMod val="40000"/>
                <a:lumOff val="60000"/>
              </a:schemeClr>
            </a:solidFill>
          </a:ln>
          <a:effectLst>
            <a:outerShdw blurRad="50800" dist="38100" dir="2700000" sx="104000" sy="104000" algn="tl" rotWithShape="0">
              <a:schemeClr val="tx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5334000" y="1828800"/>
            <a:ext cx="2971800" cy="2895600"/>
          </a:xfrm>
          <a:prstGeom prst="ellipse">
            <a:avLst/>
          </a:prstGeom>
          <a:blipFill dpi="0" rotWithShape="1">
            <a:blip r:embed="rId4" cstate="print">
              <a:lum contrast="24000"/>
            </a:blip>
            <a:srcRect/>
            <a:stretch>
              <a:fillRect/>
            </a:stretch>
          </a:blipFill>
          <a:ln>
            <a:solidFill>
              <a:schemeClr val="accent1">
                <a:lumMod val="40000"/>
                <a:lumOff val="60000"/>
              </a:schemeClr>
            </a:solidFill>
          </a:ln>
          <a:effectLst>
            <a:outerShdw blurRad="88900" dist="63500" dir="2700000" sx="104000" sy="104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143000" y="4876800"/>
            <a:ext cx="3350213" cy="523220"/>
          </a:xfrm>
          <a:prstGeom prst="rect">
            <a:avLst/>
          </a:prstGeom>
          <a:noFill/>
        </p:spPr>
        <p:txBody>
          <a:bodyPr wrap="none" rtlCol="0">
            <a:spAutoFit/>
          </a:bodyPr>
          <a:lstStyle/>
          <a:p>
            <a:r>
              <a:rPr lang="ro-RO" sz="2800" dirty="0" smtClean="0">
                <a:solidFill>
                  <a:srgbClr val="FFFF79"/>
                </a:solidFill>
              </a:rPr>
              <a:t>Securitate cibernetica</a:t>
            </a:r>
            <a:endParaRPr lang="en-GB" sz="2800" dirty="0">
              <a:solidFill>
                <a:srgbClr val="FFFF79"/>
              </a:solidFill>
            </a:endParaRPr>
          </a:p>
        </p:txBody>
      </p:sp>
      <p:sp>
        <p:nvSpPr>
          <p:cNvPr id="11" name="TextBox 10"/>
          <p:cNvSpPr txBox="1"/>
          <p:nvPr/>
        </p:nvSpPr>
        <p:spPr>
          <a:xfrm>
            <a:off x="5029200" y="4876800"/>
            <a:ext cx="3595600" cy="523220"/>
          </a:xfrm>
          <a:prstGeom prst="rect">
            <a:avLst/>
          </a:prstGeom>
          <a:noFill/>
        </p:spPr>
        <p:txBody>
          <a:bodyPr wrap="none" rtlCol="0">
            <a:spAutoFit/>
          </a:bodyPr>
          <a:lstStyle/>
          <a:p>
            <a:r>
              <a:rPr lang="en-US" sz="2800" dirty="0" err="1" smtClean="0">
                <a:solidFill>
                  <a:srgbClr val="FFFF79"/>
                </a:solidFill>
              </a:rPr>
              <a:t>Principii</a:t>
            </a:r>
            <a:r>
              <a:rPr lang="en-US" sz="2800" dirty="0" smtClean="0">
                <a:solidFill>
                  <a:srgbClr val="FFFF79"/>
                </a:solidFill>
              </a:rPr>
              <a:t> de </a:t>
            </a:r>
            <a:r>
              <a:rPr lang="en-US" sz="2800" dirty="0" err="1" smtClean="0">
                <a:solidFill>
                  <a:srgbClr val="FFFF79"/>
                </a:solidFill>
              </a:rPr>
              <a:t>programare</a:t>
            </a:r>
            <a:endParaRPr lang="en-GB" sz="2800" dirty="0">
              <a:solidFill>
                <a:srgbClr val="FFFF79"/>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3" name="Round Same Side Corner Rectangle 2"/>
          <p:cNvSpPr/>
          <p:nvPr/>
        </p:nvSpPr>
        <p:spPr>
          <a:xfrm>
            <a:off x="1905000" y="2590800"/>
            <a:ext cx="5257800" cy="1295400"/>
          </a:xfrm>
          <a:prstGeom prst="round2SameRect">
            <a:avLst/>
          </a:prstGeom>
          <a:solidFill>
            <a:schemeClr val="tx2">
              <a:alpha val="48000"/>
            </a:schemeClr>
          </a:solidFill>
          <a:ln>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0" y="2971800"/>
            <a:ext cx="9144000" cy="584775"/>
          </a:xfrm>
          <a:prstGeom prst="rect">
            <a:avLst/>
          </a:prstGeom>
          <a:noFill/>
        </p:spPr>
        <p:txBody>
          <a:bodyPr wrap="square" rtlCol="0">
            <a:spAutoFit/>
          </a:bodyPr>
          <a:lstStyle/>
          <a:p>
            <a:pPr algn="ctr"/>
            <a:r>
              <a:rPr lang="ro-RO" sz="3200" dirty="0" smtClean="0">
                <a:solidFill>
                  <a:schemeClr val="accent1">
                    <a:lumMod val="20000"/>
                    <a:lumOff val="80000"/>
                  </a:schemeClr>
                </a:solidFill>
              </a:rPr>
              <a:t>Protecția datelor personale</a:t>
            </a:r>
            <a:endParaRPr lang="en-GB" sz="3200" dirty="0">
              <a:solidFill>
                <a:schemeClr val="accent1">
                  <a:lumMod val="20000"/>
                  <a:lumOff val="8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3733800" y="1981200"/>
            <a:ext cx="1477840" cy="369332"/>
          </a:xfrm>
          <a:prstGeom prst="rect">
            <a:avLst/>
          </a:prstGeom>
          <a:noFill/>
        </p:spPr>
        <p:txBody>
          <a:bodyPr wrap="none" rtlCol="0">
            <a:spAutoFit/>
          </a:bodyPr>
          <a:lstStyle/>
          <a:p>
            <a:r>
              <a:rPr lang="en-US" dirty="0" smtClean="0">
                <a:solidFill>
                  <a:srgbClr val="FFFF79"/>
                </a:solidFill>
              </a:rPr>
              <a:t>Memory pegs</a:t>
            </a:r>
            <a:endParaRPr lang="en-GB" dirty="0">
              <a:solidFill>
                <a:srgbClr val="FFFF79"/>
              </a:solidFill>
            </a:endParaRPr>
          </a:p>
        </p:txBody>
      </p:sp>
      <p:sp>
        <p:nvSpPr>
          <p:cNvPr id="3" name="TextBox 2"/>
          <p:cNvSpPr txBox="1"/>
          <p:nvPr/>
        </p:nvSpPr>
        <p:spPr>
          <a:xfrm>
            <a:off x="762000" y="3429000"/>
            <a:ext cx="1726755" cy="369332"/>
          </a:xfrm>
          <a:prstGeom prst="rect">
            <a:avLst/>
          </a:prstGeom>
          <a:noFill/>
        </p:spPr>
        <p:txBody>
          <a:bodyPr wrap="none" rtlCol="0">
            <a:spAutoFit/>
          </a:bodyPr>
          <a:lstStyle/>
          <a:p>
            <a:r>
              <a:rPr lang="en-US" dirty="0" err="1" smtClean="0">
                <a:solidFill>
                  <a:srgbClr val="FFFF79"/>
                </a:solidFill>
              </a:rPr>
              <a:t>Cheile</a:t>
            </a:r>
            <a:r>
              <a:rPr lang="en-US" dirty="0" smtClean="0">
                <a:solidFill>
                  <a:srgbClr val="FFFF79"/>
                </a:solidFill>
              </a:rPr>
              <a:t> </a:t>
            </a:r>
            <a:r>
              <a:rPr lang="en-US" dirty="0" err="1" smtClean="0">
                <a:solidFill>
                  <a:srgbClr val="FFFF79"/>
                </a:solidFill>
              </a:rPr>
              <a:t>memoriei</a:t>
            </a:r>
            <a:endParaRPr lang="en-GB" dirty="0">
              <a:solidFill>
                <a:srgbClr val="FFFF79"/>
              </a:solidFill>
            </a:endParaRPr>
          </a:p>
        </p:txBody>
      </p:sp>
      <p:sp>
        <p:nvSpPr>
          <p:cNvPr id="4" name="TextBox 3"/>
          <p:cNvSpPr txBox="1"/>
          <p:nvPr/>
        </p:nvSpPr>
        <p:spPr>
          <a:xfrm>
            <a:off x="6324600" y="3581400"/>
            <a:ext cx="1538306" cy="369332"/>
          </a:xfrm>
          <a:prstGeom prst="rect">
            <a:avLst/>
          </a:prstGeom>
          <a:noFill/>
        </p:spPr>
        <p:txBody>
          <a:bodyPr wrap="none" rtlCol="0">
            <a:spAutoFit/>
          </a:bodyPr>
          <a:lstStyle/>
          <a:p>
            <a:r>
              <a:rPr lang="en-US" dirty="0" err="1" smtClean="0">
                <a:solidFill>
                  <a:srgbClr val="FFFF79"/>
                </a:solidFill>
              </a:rPr>
              <a:t>Memóriafogas</a:t>
            </a:r>
            <a:endParaRPr lang="en-GB" dirty="0">
              <a:solidFill>
                <a:srgbClr val="FFFF79"/>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228600" y="609600"/>
            <a:ext cx="8763000" cy="646331"/>
          </a:xfrm>
          <a:prstGeom prst="rect">
            <a:avLst/>
          </a:prstGeom>
          <a:noFill/>
        </p:spPr>
        <p:txBody>
          <a:bodyPr wrap="square" rtlCol="0">
            <a:spAutoFit/>
          </a:bodyPr>
          <a:lstStyle/>
          <a:p>
            <a:r>
              <a:rPr lang="ro-RO" sz="3600" dirty="0" smtClean="0">
                <a:solidFill>
                  <a:schemeClr val="bg1"/>
                </a:solidFill>
                <a:latin typeface="Palatino Linotype" pitchFamily="18" charset="0"/>
              </a:rPr>
              <a:t>PII – Personally Identifyable Information</a:t>
            </a:r>
            <a:endParaRPr lang="en-GB" sz="3600" dirty="0">
              <a:solidFill>
                <a:schemeClr val="bg1"/>
              </a:solidFill>
              <a:latin typeface="Palatino Linotype"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228600" y="609600"/>
            <a:ext cx="8763000" cy="646331"/>
          </a:xfrm>
          <a:prstGeom prst="rect">
            <a:avLst/>
          </a:prstGeom>
          <a:noFill/>
        </p:spPr>
        <p:txBody>
          <a:bodyPr wrap="square" rtlCol="0">
            <a:spAutoFit/>
          </a:bodyPr>
          <a:lstStyle/>
          <a:p>
            <a:r>
              <a:rPr lang="ro-RO" sz="3600" dirty="0" smtClean="0">
                <a:solidFill>
                  <a:schemeClr val="bg1"/>
                </a:solidFill>
                <a:latin typeface="Palatino Linotype" pitchFamily="18" charset="0"/>
              </a:rPr>
              <a:t>PII – Personally Identifyable Information</a:t>
            </a:r>
            <a:endParaRPr lang="en-GB" sz="3600" dirty="0">
              <a:solidFill>
                <a:schemeClr val="bg1"/>
              </a:solidFill>
              <a:latin typeface="Palatino Linotype" pitchFamily="18" charset="0"/>
            </a:endParaRPr>
          </a:p>
        </p:txBody>
      </p:sp>
      <p:sp>
        <p:nvSpPr>
          <p:cNvPr id="3" name="TextBox 2"/>
          <p:cNvSpPr txBox="1"/>
          <p:nvPr/>
        </p:nvSpPr>
        <p:spPr>
          <a:xfrm>
            <a:off x="533400" y="1676400"/>
            <a:ext cx="8077200" cy="4524315"/>
          </a:xfrm>
          <a:prstGeom prst="rect">
            <a:avLst/>
          </a:prstGeom>
          <a:noFill/>
        </p:spPr>
        <p:txBody>
          <a:bodyPr wrap="square" rtlCol="0">
            <a:spAutoFit/>
          </a:bodyPr>
          <a:lstStyle/>
          <a:p>
            <a:pPr>
              <a:buFont typeface="Wingdings" pitchFamily="2" charset="2"/>
              <a:buChar char="ü"/>
            </a:pPr>
            <a:r>
              <a:rPr lang="ro-RO" sz="3200" dirty="0" smtClean="0">
                <a:solidFill>
                  <a:schemeClr val="bg1"/>
                </a:solidFill>
              </a:rPr>
              <a:t>   E-mail</a:t>
            </a:r>
          </a:p>
          <a:p>
            <a:pPr>
              <a:buFont typeface="Wingdings" pitchFamily="2" charset="2"/>
              <a:buChar char="ü"/>
            </a:pPr>
            <a:r>
              <a:rPr lang="ro-RO" sz="3200" dirty="0" smtClean="0">
                <a:solidFill>
                  <a:schemeClr val="bg1"/>
                </a:solidFill>
              </a:rPr>
              <a:t>   CNP</a:t>
            </a:r>
          </a:p>
          <a:p>
            <a:pPr>
              <a:buFont typeface="Wingdings" pitchFamily="2" charset="2"/>
              <a:buChar char="ü"/>
            </a:pPr>
            <a:r>
              <a:rPr lang="ro-RO" sz="3200" dirty="0" smtClean="0">
                <a:solidFill>
                  <a:schemeClr val="bg1"/>
                </a:solidFill>
              </a:rPr>
              <a:t>   Număr de telefon</a:t>
            </a:r>
          </a:p>
          <a:p>
            <a:pPr>
              <a:buFont typeface="Wingdings" pitchFamily="2" charset="2"/>
              <a:buChar char="ü"/>
            </a:pPr>
            <a:r>
              <a:rPr lang="ro-RO" sz="3200" dirty="0" smtClean="0">
                <a:solidFill>
                  <a:schemeClr val="bg1"/>
                </a:solidFill>
              </a:rPr>
              <a:t>   Conturi de bancă</a:t>
            </a:r>
          </a:p>
          <a:p>
            <a:pPr>
              <a:buFont typeface="Wingdings" pitchFamily="2" charset="2"/>
              <a:buChar char="ü"/>
            </a:pPr>
            <a:r>
              <a:rPr lang="ro-RO" sz="3200" dirty="0" smtClean="0">
                <a:solidFill>
                  <a:schemeClr val="bg1"/>
                </a:solidFill>
              </a:rPr>
              <a:t>   Adresă</a:t>
            </a:r>
          </a:p>
          <a:p>
            <a:pPr>
              <a:buFont typeface="Wingdings" pitchFamily="2" charset="2"/>
              <a:buChar char="ü"/>
            </a:pPr>
            <a:r>
              <a:rPr lang="ro-RO" sz="3200" dirty="0" smtClean="0">
                <a:solidFill>
                  <a:schemeClr val="bg1"/>
                </a:solidFill>
              </a:rPr>
              <a:t>   Adrese de IP-uri</a:t>
            </a:r>
          </a:p>
          <a:p>
            <a:pPr>
              <a:buFont typeface="Wingdings" pitchFamily="2" charset="2"/>
              <a:buChar char="ü"/>
            </a:pPr>
            <a:r>
              <a:rPr lang="ro-RO" sz="3200" dirty="0" smtClean="0">
                <a:solidFill>
                  <a:schemeClr val="bg1"/>
                </a:solidFill>
              </a:rPr>
              <a:t>   Termeni frecvent folosiți în domeniu</a:t>
            </a:r>
          </a:p>
          <a:p>
            <a:pPr>
              <a:buFont typeface="Wingdings" pitchFamily="2" charset="2"/>
              <a:buChar char="ü"/>
            </a:pPr>
            <a:r>
              <a:rPr lang="ro-RO" sz="3200" dirty="0" smtClean="0">
                <a:solidFill>
                  <a:schemeClr val="bg1"/>
                </a:solidFill>
              </a:rPr>
              <a:t>   Dată</a:t>
            </a:r>
          </a:p>
          <a:p>
            <a:pPr>
              <a:buFont typeface="Wingdings" pitchFamily="2" charset="2"/>
              <a:buChar char="ü"/>
            </a:pPr>
            <a:r>
              <a:rPr lang="ro-RO" sz="3200" dirty="0" smtClean="0">
                <a:solidFill>
                  <a:schemeClr val="bg1"/>
                </a:solidFill>
              </a:rPr>
              <a:t>   etc... </a:t>
            </a:r>
            <a:endParaRPr lang="en-GB" sz="3200" dirty="0">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3048000"/>
            <a:ext cx="9144000" cy="769441"/>
          </a:xfrm>
          <a:prstGeom prst="rect">
            <a:avLst/>
          </a:prstGeom>
          <a:noFill/>
        </p:spPr>
        <p:txBody>
          <a:bodyPr wrap="square" rtlCol="0">
            <a:spAutoFit/>
          </a:bodyPr>
          <a:lstStyle/>
          <a:p>
            <a:pPr algn="ctr"/>
            <a:r>
              <a:rPr lang="ro-RO" sz="4400" dirty="0" smtClean="0">
                <a:solidFill>
                  <a:schemeClr val="bg1"/>
                </a:solidFill>
              </a:rPr>
              <a:t>CNP</a:t>
            </a:r>
            <a:r>
              <a:rPr lang="en-US" sz="4400" dirty="0" smtClean="0">
                <a:solidFill>
                  <a:schemeClr val="bg1"/>
                </a:solidFill>
              </a:rPr>
              <a:t>:  6000920047584</a:t>
            </a:r>
            <a:endParaRPr lang="en-GB" sz="4400" dirty="0">
              <a:solidFill>
                <a:schemeClr val="bg1"/>
              </a:solidFill>
            </a:endParaRPr>
          </a:p>
        </p:txBody>
      </p:sp>
      <p:sp>
        <p:nvSpPr>
          <p:cNvPr id="3" name="TextBox 2"/>
          <p:cNvSpPr txBox="1"/>
          <p:nvPr/>
        </p:nvSpPr>
        <p:spPr>
          <a:xfrm>
            <a:off x="0" y="685800"/>
            <a:ext cx="9144000" cy="707886"/>
          </a:xfrm>
          <a:prstGeom prst="rect">
            <a:avLst/>
          </a:prstGeom>
          <a:noFill/>
        </p:spPr>
        <p:txBody>
          <a:bodyPr wrap="square" rtlCol="0">
            <a:spAutoFit/>
          </a:bodyPr>
          <a:lstStyle/>
          <a:p>
            <a:pPr algn="ctr"/>
            <a:r>
              <a:rPr lang="en-US" sz="4000" dirty="0" err="1" smtClean="0">
                <a:solidFill>
                  <a:schemeClr val="bg1"/>
                </a:solidFill>
              </a:rPr>
              <a:t>Exemplu</a:t>
            </a:r>
            <a:r>
              <a:rPr lang="en-US" sz="4000" dirty="0" smtClean="0">
                <a:solidFill>
                  <a:schemeClr val="bg1"/>
                </a:solidFill>
              </a:rPr>
              <a:t> </a:t>
            </a:r>
            <a:r>
              <a:rPr lang="en-US" sz="4000" dirty="0" err="1" smtClean="0">
                <a:solidFill>
                  <a:schemeClr val="bg1"/>
                </a:solidFill>
              </a:rPr>
              <a:t>pentru</a:t>
            </a:r>
            <a:r>
              <a:rPr lang="en-US" sz="4000" dirty="0" smtClean="0">
                <a:solidFill>
                  <a:schemeClr val="bg1"/>
                </a:solidFill>
              </a:rPr>
              <a:t> PII 1/2</a:t>
            </a:r>
            <a:endParaRPr lang="en-GB" sz="4000" dirty="0">
              <a:solidFill>
                <a:schemeClr val="bg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1828800"/>
            <a:ext cx="9144000" cy="1107996"/>
          </a:xfrm>
          <a:prstGeom prst="rect">
            <a:avLst/>
          </a:prstGeom>
        </p:spPr>
        <p:txBody>
          <a:bodyPr wrap="square">
            <a:spAutoFit/>
          </a:bodyPr>
          <a:lstStyle/>
          <a:p>
            <a:pPr algn="ctr"/>
            <a:r>
              <a:rPr lang="en-US" sz="6600" dirty="0" smtClean="0">
                <a:solidFill>
                  <a:schemeClr val="bg1"/>
                </a:solidFill>
              </a:rPr>
              <a:t>6 00 09 20 04 758 4</a:t>
            </a:r>
            <a:endParaRPr lang="en-GB" sz="6600" dirty="0"/>
          </a:p>
        </p:txBody>
      </p:sp>
      <p:sp>
        <p:nvSpPr>
          <p:cNvPr id="3" name="Rectangle 2"/>
          <p:cNvSpPr/>
          <p:nvPr/>
        </p:nvSpPr>
        <p:spPr>
          <a:xfrm>
            <a:off x="609600" y="304800"/>
            <a:ext cx="6802183" cy="523220"/>
          </a:xfrm>
          <a:prstGeom prst="rect">
            <a:avLst/>
          </a:prstGeom>
          <a:ln>
            <a:solidFill>
              <a:srgbClr val="00B0F0"/>
            </a:solidFill>
          </a:ln>
        </p:spPr>
        <p:txBody>
          <a:bodyPr wrap="none">
            <a:spAutoFit/>
          </a:bodyPr>
          <a:lstStyle/>
          <a:p>
            <a:r>
              <a:rPr lang="ro-RO" sz="2800" dirty="0" smtClean="0">
                <a:solidFill>
                  <a:schemeClr val="bg1"/>
                </a:solidFill>
              </a:rPr>
              <a:t>Femeie </a:t>
            </a:r>
            <a:r>
              <a:rPr lang="it-IT" sz="2800" dirty="0" smtClean="0">
                <a:solidFill>
                  <a:schemeClr val="bg1"/>
                </a:solidFill>
              </a:rPr>
              <a:t>născuț</a:t>
            </a:r>
            <a:r>
              <a:rPr lang="ro-RO" sz="2800" dirty="0" smtClean="0">
                <a:solidFill>
                  <a:schemeClr val="bg1"/>
                </a:solidFill>
              </a:rPr>
              <a:t>ă</a:t>
            </a:r>
            <a:r>
              <a:rPr lang="it-IT" sz="2800" dirty="0" smtClean="0">
                <a:solidFill>
                  <a:schemeClr val="bg1"/>
                </a:solidFill>
              </a:rPr>
              <a:t> </a:t>
            </a:r>
            <a:r>
              <a:rPr lang="ro-RO" sz="2800" dirty="0" smtClean="0">
                <a:solidFill>
                  <a:schemeClr val="bg1"/>
                </a:solidFill>
              </a:rPr>
              <a:t>după data de</a:t>
            </a:r>
            <a:r>
              <a:rPr lang="it-IT" sz="2800" dirty="0" smtClean="0">
                <a:solidFill>
                  <a:schemeClr val="bg1"/>
                </a:solidFill>
              </a:rPr>
              <a:t> 1 ianuarie 2000</a:t>
            </a:r>
            <a:endParaRPr lang="en-GB" sz="2800" dirty="0">
              <a:solidFill>
                <a:schemeClr val="bg1"/>
              </a:solidFill>
            </a:endParaRPr>
          </a:p>
        </p:txBody>
      </p:sp>
      <p:sp>
        <p:nvSpPr>
          <p:cNvPr id="4" name="Rectangle 3"/>
          <p:cNvSpPr/>
          <p:nvPr/>
        </p:nvSpPr>
        <p:spPr>
          <a:xfrm>
            <a:off x="1129145" y="1981200"/>
            <a:ext cx="6096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a:stCxn id="4" idx="0"/>
          </p:cNvCxnSpPr>
          <p:nvPr/>
        </p:nvCxnSpPr>
        <p:spPr>
          <a:xfrm rot="5400000" flipH="1" flipV="1">
            <a:off x="976745" y="1295400"/>
            <a:ext cx="1143000" cy="22860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14945" y="1981200"/>
            <a:ext cx="29718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286000" y="1066800"/>
            <a:ext cx="5147371" cy="523220"/>
          </a:xfrm>
          <a:prstGeom prst="rect">
            <a:avLst/>
          </a:prstGeom>
          <a:ln>
            <a:solidFill>
              <a:srgbClr val="00B0F0"/>
            </a:solidFill>
          </a:ln>
        </p:spPr>
        <p:txBody>
          <a:bodyPr wrap="none">
            <a:spAutoFit/>
          </a:bodyPr>
          <a:lstStyle/>
          <a:p>
            <a:r>
              <a:rPr lang="ro-RO" sz="2800" dirty="0" smtClean="0">
                <a:solidFill>
                  <a:schemeClr val="bg1"/>
                </a:solidFill>
              </a:rPr>
              <a:t>Data nașterii: 2000 Septembrie 20</a:t>
            </a:r>
            <a:endParaRPr lang="en-GB" sz="2800" dirty="0">
              <a:solidFill>
                <a:schemeClr val="bg1"/>
              </a:solidFill>
            </a:endParaRPr>
          </a:p>
        </p:txBody>
      </p:sp>
      <p:cxnSp>
        <p:nvCxnSpPr>
          <p:cNvPr id="10" name="Straight Connector 9"/>
          <p:cNvCxnSpPr/>
          <p:nvPr/>
        </p:nvCxnSpPr>
        <p:spPr>
          <a:xfrm rot="5400000" flipH="1" flipV="1">
            <a:off x="2781300" y="1638300"/>
            <a:ext cx="381000" cy="30480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876800" y="1981200"/>
            <a:ext cx="99060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956300" y="1981200"/>
            <a:ext cx="1371600" cy="838200"/>
          </a:xfrm>
          <a:prstGeom prst="rect">
            <a:avLst/>
          </a:prstGeom>
          <a:solidFill>
            <a:schemeClr val="accent1">
              <a:alpha val="0"/>
            </a:schemeClr>
          </a:solidFill>
          <a:ln>
            <a:solidFill>
              <a:srgbClr val="E638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85800" y="3581400"/>
            <a:ext cx="3624518" cy="523220"/>
          </a:xfrm>
          <a:prstGeom prst="rect">
            <a:avLst/>
          </a:prstGeom>
          <a:ln>
            <a:solidFill>
              <a:srgbClr val="00B0F0"/>
            </a:solidFill>
          </a:ln>
        </p:spPr>
        <p:txBody>
          <a:bodyPr wrap="none">
            <a:spAutoFit/>
          </a:bodyPr>
          <a:lstStyle/>
          <a:p>
            <a:r>
              <a:rPr lang="ro-RO" sz="2800" dirty="0" smtClean="0">
                <a:solidFill>
                  <a:schemeClr val="bg1"/>
                </a:solidFill>
              </a:rPr>
              <a:t>Cod județ pentru Bacău</a:t>
            </a:r>
            <a:endParaRPr lang="en-GB" sz="2800" dirty="0">
              <a:solidFill>
                <a:schemeClr val="bg1"/>
              </a:solidFill>
            </a:endParaRPr>
          </a:p>
        </p:txBody>
      </p:sp>
      <p:cxnSp>
        <p:nvCxnSpPr>
          <p:cNvPr id="19" name="Straight Connector 18"/>
          <p:cNvCxnSpPr>
            <a:stCxn id="17" idx="3"/>
            <a:endCxn id="13" idx="2"/>
          </p:cNvCxnSpPr>
          <p:nvPr/>
        </p:nvCxnSpPr>
        <p:spPr>
          <a:xfrm flipV="1">
            <a:off x="4310318" y="2819400"/>
            <a:ext cx="1061782" cy="102361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43000" y="4582180"/>
            <a:ext cx="4648517" cy="523220"/>
          </a:xfrm>
          <a:prstGeom prst="rect">
            <a:avLst/>
          </a:prstGeom>
          <a:ln>
            <a:solidFill>
              <a:srgbClr val="E63808"/>
            </a:solidFill>
          </a:ln>
        </p:spPr>
        <p:txBody>
          <a:bodyPr wrap="none">
            <a:spAutoFit/>
          </a:bodyPr>
          <a:lstStyle/>
          <a:p>
            <a:r>
              <a:rPr lang="ro-RO" sz="2800" dirty="0" smtClean="0">
                <a:solidFill>
                  <a:schemeClr val="bg1"/>
                </a:solidFill>
              </a:rPr>
              <a:t>Număr aleator între 000 și 999</a:t>
            </a:r>
            <a:endParaRPr lang="en-GB" sz="2800" dirty="0">
              <a:solidFill>
                <a:schemeClr val="bg1"/>
              </a:solidFill>
            </a:endParaRPr>
          </a:p>
        </p:txBody>
      </p:sp>
      <p:cxnSp>
        <p:nvCxnSpPr>
          <p:cNvPr id="24" name="Straight Connector 23"/>
          <p:cNvCxnSpPr>
            <a:stCxn id="23" idx="3"/>
            <a:endCxn id="16" idx="2"/>
          </p:cNvCxnSpPr>
          <p:nvPr/>
        </p:nvCxnSpPr>
        <p:spPr>
          <a:xfrm flipV="1">
            <a:off x="5791517" y="2819400"/>
            <a:ext cx="850583" cy="2024390"/>
          </a:xfrm>
          <a:prstGeom prst="line">
            <a:avLst/>
          </a:prstGeom>
          <a:ln w="22225">
            <a:solidFill>
              <a:srgbClr val="E63808"/>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416800" y="1981200"/>
            <a:ext cx="584200" cy="838200"/>
          </a:xfrm>
          <a:prstGeom prst="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267200" y="5562600"/>
            <a:ext cx="2420663" cy="523220"/>
          </a:xfrm>
          <a:prstGeom prst="rect">
            <a:avLst/>
          </a:prstGeom>
          <a:ln>
            <a:solidFill>
              <a:srgbClr val="92D050"/>
            </a:solidFill>
          </a:ln>
        </p:spPr>
        <p:txBody>
          <a:bodyPr wrap="none">
            <a:spAutoFit/>
          </a:bodyPr>
          <a:lstStyle/>
          <a:p>
            <a:r>
              <a:rPr lang="ro-RO" sz="2800" dirty="0" smtClean="0">
                <a:solidFill>
                  <a:schemeClr val="bg1"/>
                </a:solidFill>
              </a:rPr>
              <a:t>Cifră de control</a:t>
            </a:r>
            <a:endParaRPr lang="en-GB" sz="2800" dirty="0">
              <a:solidFill>
                <a:schemeClr val="bg1"/>
              </a:solidFill>
            </a:endParaRPr>
          </a:p>
        </p:txBody>
      </p:sp>
      <p:cxnSp>
        <p:nvCxnSpPr>
          <p:cNvPr id="31" name="Straight Connector 30"/>
          <p:cNvCxnSpPr>
            <a:stCxn id="28" idx="3"/>
            <a:endCxn id="27" idx="2"/>
          </p:cNvCxnSpPr>
          <p:nvPr/>
        </p:nvCxnSpPr>
        <p:spPr>
          <a:xfrm flipV="1">
            <a:off x="6687863" y="2819400"/>
            <a:ext cx="1021037" cy="300481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52400" y="2209800"/>
            <a:ext cx="8751470" cy="2677656"/>
          </a:xfrm>
          <a:prstGeom prst="rect">
            <a:avLst/>
          </a:prstGeom>
        </p:spPr>
        <p:txBody>
          <a:bodyPr wrap="square">
            <a:spAutoFit/>
          </a:bodyPr>
          <a:lstStyle/>
          <a:p>
            <a:pPr algn="ctr"/>
            <a:endParaRPr lang="ro-RO" sz="3200" dirty="0" smtClean="0">
              <a:solidFill>
                <a:schemeClr val="bg1"/>
              </a:solidFill>
            </a:endParaRPr>
          </a:p>
          <a:p>
            <a:pPr algn="ctr"/>
            <a:r>
              <a:rPr lang="ro-RO" sz="3200" dirty="0" smtClean="0">
                <a:solidFill>
                  <a:schemeClr val="bg1"/>
                </a:solidFill>
              </a:rPr>
              <a:t>Pentru validare folosim următoarele multiplicatori (valabil pentru orice CNP din România) :</a:t>
            </a:r>
          </a:p>
          <a:p>
            <a:pPr algn="ctr"/>
            <a:endParaRPr lang="ro-RO" sz="3200" dirty="0" smtClean="0">
              <a:solidFill>
                <a:schemeClr val="bg1"/>
              </a:solidFill>
            </a:endParaRPr>
          </a:p>
          <a:p>
            <a:pPr algn="ctr"/>
            <a:r>
              <a:rPr lang="ro-RO" sz="4000" dirty="0" smtClean="0">
                <a:solidFill>
                  <a:schemeClr val="bg1"/>
                </a:solidFill>
              </a:rPr>
              <a:t>2 7 9 1 4 6 3 5 8 2 7 9</a:t>
            </a:r>
            <a:endParaRPr lang="en-GB" sz="4000" dirty="0"/>
          </a:p>
        </p:txBody>
      </p:sp>
      <p:sp>
        <p:nvSpPr>
          <p:cNvPr id="3" name="Rectangle 2"/>
          <p:cNvSpPr/>
          <p:nvPr/>
        </p:nvSpPr>
        <p:spPr>
          <a:xfrm>
            <a:off x="0" y="609600"/>
            <a:ext cx="9144000" cy="769441"/>
          </a:xfrm>
          <a:prstGeom prst="rect">
            <a:avLst/>
          </a:prstGeom>
        </p:spPr>
        <p:txBody>
          <a:bodyPr wrap="square">
            <a:spAutoFit/>
          </a:bodyPr>
          <a:lstStyle/>
          <a:p>
            <a:pPr algn="ctr"/>
            <a:r>
              <a:rPr lang="ro-RO" sz="4400" dirty="0" smtClean="0">
                <a:solidFill>
                  <a:schemeClr val="bg1"/>
                </a:solidFill>
              </a:rPr>
              <a:t>Metoda mod 11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1676400" y="381000"/>
            <a:ext cx="7467600" cy="1323439"/>
          </a:xfrm>
          <a:prstGeom prst="rect">
            <a:avLst/>
          </a:prstGeom>
        </p:spPr>
        <p:txBody>
          <a:bodyPr wrap="square">
            <a:spAutoFit/>
          </a:bodyPr>
          <a:lstStyle/>
          <a:p>
            <a:r>
              <a:rPr lang="en-US" sz="4000" dirty="0" smtClean="0">
                <a:solidFill>
                  <a:schemeClr val="bg1"/>
                </a:solidFill>
              </a:rPr>
              <a:t>6</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9</a:t>
            </a:r>
            <a:r>
              <a:rPr lang="ro-RO" sz="4000" dirty="0" smtClean="0">
                <a:solidFill>
                  <a:schemeClr val="bg1"/>
                </a:solidFill>
              </a:rPr>
              <a:t>  </a:t>
            </a:r>
            <a:r>
              <a:rPr lang="en-US" sz="4000" dirty="0" smtClean="0">
                <a:solidFill>
                  <a:schemeClr val="bg1"/>
                </a:solidFill>
              </a:rPr>
              <a:t>2</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0</a:t>
            </a:r>
            <a:r>
              <a:rPr lang="ro-RO" sz="4000" dirty="0" smtClean="0">
                <a:solidFill>
                  <a:schemeClr val="bg1"/>
                </a:solidFill>
              </a:rPr>
              <a:t>  </a:t>
            </a:r>
            <a:r>
              <a:rPr lang="en-US" sz="4000" dirty="0" smtClean="0">
                <a:solidFill>
                  <a:schemeClr val="bg1"/>
                </a:solidFill>
              </a:rPr>
              <a:t>4</a:t>
            </a:r>
            <a:r>
              <a:rPr lang="ro-RO" sz="4000" dirty="0" smtClean="0">
                <a:solidFill>
                  <a:schemeClr val="bg1"/>
                </a:solidFill>
              </a:rPr>
              <a:t>  </a:t>
            </a:r>
            <a:r>
              <a:rPr lang="en-US" sz="4000" dirty="0" smtClean="0">
                <a:solidFill>
                  <a:schemeClr val="bg1"/>
                </a:solidFill>
              </a:rPr>
              <a:t>7</a:t>
            </a:r>
            <a:r>
              <a:rPr lang="ro-RO" sz="4000" dirty="0" smtClean="0">
                <a:solidFill>
                  <a:schemeClr val="bg1"/>
                </a:solidFill>
              </a:rPr>
              <a:t>  </a:t>
            </a:r>
            <a:r>
              <a:rPr lang="en-US" sz="4000" dirty="0" smtClean="0">
                <a:solidFill>
                  <a:schemeClr val="bg1"/>
                </a:solidFill>
              </a:rPr>
              <a:t>5</a:t>
            </a:r>
            <a:r>
              <a:rPr lang="ro-RO" sz="4000" dirty="0" smtClean="0">
                <a:solidFill>
                  <a:schemeClr val="bg1"/>
                </a:solidFill>
              </a:rPr>
              <a:t>  </a:t>
            </a:r>
            <a:r>
              <a:rPr lang="en-US" sz="4000" dirty="0" smtClean="0">
                <a:solidFill>
                  <a:schemeClr val="bg1"/>
                </a:solidFill>
              </a:rPr>
              <a:t>8</a:t>
            </a:r>
            <a:r>
              <a:rPr lang="ro-RO" sz="4000" dirty="0" smtClean="0">
                <a:solidFill>
                  <a:schemeClr val="bg1"/>
                </a:solidFill>
              </a:rPr>
              <a:t>  </a:t>
            </a:r>
            <a:r>
              <a:rPr lang="en-US" sz="4000" dirty="0" smtClean="0">
                <a:solidFill>
                  <a:srgbClr val="92D050"/>
                </a:solidFill>
              </a:rPr>
              <a:t>4</a:t>
            </a:r>
            <a:endParaRPr lang="ro-RO" sz="4000" dirty="0" smtClean="0">
              <a:solidFill>
                <a:srgbClr val="92D050"/>
              </a:solidFill>
            </a:endParaRPr>
          </a:p>
          <a:p>
            <a:r>
              <a:rPr lang="ro-RO" sz="4000" dirty="0" smtClean="0">
                <a:solidFill>
                  <a:schemeClr val="bg1"/>
                </a:solidFill>
              </a:rPr>
              <a:t>2  7  9  1  4  6  3  5  8  2  7  9</a:t>
            </a:r>
            <a:endParaRPr lang="en-GB" sz="4000" dirty="0"/>
          </a:p>
        </p:txBody>
      </p:sp>
      <p:sp>
        <p:nvSpPr>
          <p:cNvPr id="3" name="Rectangle 2"/>
          <p:cNvSpPr/>
          <p:nvPr/>
        </p:nvSpPr>
        <p:spPr>
          <a:xfrm>
            <a:off x="1701800"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1828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65905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1448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6401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1259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60215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0879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5832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069008"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55478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031033"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33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17" name="Rectangle 16"/>
          <p:cNvSpPr/>
          <p:nvPr/>
        </p:nvSpPr>
        <p:spPr>
          <a:xfrm>
            <a:off x="1711325" y="482600"/>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12833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19" name="TextBox 18"/>
          <p:cNvSpPr txBox="1"/>
          <p:nvPr/>
        </p:nvSpPr>
        <p:spPr>
          <a:xfrm>
            <a:off x="18167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0" name="TextBox 19"/>
          <p:cNvSpPr txBox="1"/>
          <p:nvPr/>
        </p:nvSpPr>
        <p:spPr>
          <a:xfrm>
            <a:off x="23622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1" name="TextBox 20"/>
          <p:cNvSpPr txBox="1"/>
          <p:nvPr/>
        </p:nvSpPr>
        <p:spPr>
          <a:xfrm>
            <a:off x="2895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36</a:t>
            </a:r>
            <a:endParaRPr lang="en-GB" sz="3200" dirty="0">
              <a:solidFill>
                <a:schemeClr val="bg1">
                  <a:lumMod val="95000"/>
                </a:schemeClr>
              </a:solidFill>
            </a:endParaRPr>
          </a:p>
        </p:txBody>
      </p:sp>
      <p:sp>
        <p:nvSpPr>
          <p:cNvPr id="22" name="TextBox 21"/>
          <p:cNvSpPr txBox="1"/>
          <p:nvPr/>
        </p:nvSpPr>
        <p:spPr>
          <a:xfrm>
            <a:off x="3657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23" name="TextBox 22"/>
          <p:cNvSpPr txBox="1"/>
          <p:nvPr/>
        </p:nvSpPr>
        <p:spPr>
          <a:xfrm>
            <a:off x="44196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4" name="TextBox 23"/>
          <p:cNvSpPr txBox="1"/>
          <p:nvPr/>
        </p:nvSpPr>
        <p:spPr>
          <a:xfrm>
            <a:off x="4953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26" name="TextBox 25"/>
          <p:cNvSpPr txBox="1"/>
          <p:nvPr/>
        </p:nvSpPr>
        <p:spPr>
          <a:xfrm>
            <a:off x="5494553"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32</a:t>
            </a:r>
            <a:endParaRPr lang="en-GB" sz="3200" dirty="0">
              <a:solidFill>
                <a:schemeClr val="bg1">
                  <a:lumMod val="95000"/>
                </a:schemeClr>
              </a:solidFill>
            </a:endParaRPr>
          </a:p>
        </p:txBody>
      </p:sp>
      <p:sp>
        <p:nvSpPr>
          <p:cNvPr id="27" name="TextBox 26"/>
          <p:cNvSpPr txBox="1"/>
          <p:nvPr/>
        </p:nvSpPr>
        <p:spPr>
          <a:xfrm>
            <a:off x="6256553"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14</a:t>
            </a:r>
            <a:endParaRPr lang="en-GB" sz="3200" dirty="0">
              <a:solidFill>
                <a:schemeClr val="bg1">
                  <a:lumMod val="95000"/>
                </a:schemeClr>
              </a:solidFill>
            </a:endParaRPr>
          </a:p>
        </p:txBody>
      </p:sp>
      <p:sp>
        <p:nvSpPr>
          <p:cNvPr id="28" name="TextBox 27"/>
          <p:cNvSpPr txBox="1"/>
          <p:nvPr/>
        </p:nvSpPr>
        <p:spPr>
          <a:xfrm>
            <a:off x="7010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35</a:t>
            </a:r>
            <a:endParaRPr lang="en-GB" sz="3200" dirty="0">
              <a:solidFill>
                <a:schemeClr val="bg1">
                  <a:lumMod val="95000"/>
                </a:schemeClr>
              </a:solidFill>
            </a:endParaRPr>
          </a:p>
        </p:txBody>
      </p:sp>
      <p:sp>
        <p:nvSpPr>
          <p:cNvPr id="29" name="TextBox 28"/>
          <p:cNvSpPr txBox="1"/>
          <p:nvPr/>
        </p:nvSpPr>
        <p:spPr>
          <a:xfrm>
            <a:off x="77724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72</a:t>
            </a:r>
            <a:endParaRPr lang="en-GB" sz="3200" dirty="0">
              <a:solidFill>
                <a:schemeClr val="bg1">
                  <a:lumMod val="95000"/>
                </a:schemeClr>
              </a:solidFill>
            </a:endParaRPr>
          </a:p>
        </p:txBody>
      </p:sp>
      <p:sp>
        <p:nvSpPr>
          <p:cNvPr id="30" name="TextBox 29"/>
          <p:cNvSpPr txBox="1"/>
          <p:nvPr/>
        </p:nvSpPr>
        <p:spPr>
          <a:xfrm>
            <a:off x="3048000" y="4114800"/>
            <a:ext cx="2716385"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 Suma este 213</a:t>
            </a:r>
            <a:endParaRPr lang="en-GB" sz="3200" dirty="0">
              <a:solidFill>
                <a:schemeClr val="bg1">
                  <a:lumMod val="95000"/>
                </a:schemeClr>
              </a:solidFill>
            </a:endParaRPr>
          </a:p>
        </p:txBody>
      </p:sp>
      <p:cxnSp>
        <p:nvCxnSpPr>
          <p:cNvPr id="32" name="Straight Connector 31"/>
          <p:cNvCxnSpPr>
            <a:stCxn id="17" idx="2"/>
            <a:endCxn id="16" idx="0"/>
          </p:cNvCxnSpPr>
          <p:nvPr/>
        </p:nvCxnSpPr>
        <p:spPr>
          <a:xfrm rot="5400000">
            <a:off x="923475" y="1536250"/>
            <a:ext cx="889000" cy="1067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5" idx="2"/>
            <a:endCxn id="18" idx="0"/>
          </p:cNvCxnSpPr>
          <p:nvPr/>
        </p:nvCxnSpPr>
        <p:spPr>
          <a:xfrm rot="5400000">
            <a:off x="1482090" y="1623382"/>
            <a:ext cx="889000" cy="893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 idx="2"/>
            <a:endCxn id="19" idx="0"/>
          </p:cNvCxnSpPr>
          <p:nvPr/>
        </p:nvCxnSpPr>
        <p:spPr>
          <a:xfrm rot="5400000">
            <a:off x="1986915" y="1651957"/>
            <a:ext cx="889000" cy="836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2"/>
            <a:endCxn id="20" idx="0"/>
          </p:cNvCxnSpPr>
          <p:nvPr/>
        </p:nvCxnSpPr>
        <p:spPr>
          <a:xfrm rot="5400000">
            <a:off x="2502531" y="1681798"/>
            <a:ext cx="889000" cy="776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8" idx="2"/>
            <a:endCxn id="21" idx="0"/>
          </p:cNvCxnSpPr>
          <p:nvPr/>
        </p:nvCxnSpPr>
        <p:spPr>
          <a:xfrm rot="5400000">
            <a:off x="3068979" y="1752946"/>
            <a:ext cx="889000" cy="634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9" idx="2"/>
            <a:endCxn id="22" idx="0"/>
          </p:cNvCxnSpPr>
          <p:nvPr/>
        </p:nvCxnSpPr>
        <p:spPr>
          <a:xfrm rot="5400000">
            <a:off x="3692866" y="1891058"/>
            <a:ext cx="889000" cy="358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2"/>
            <a:endCxn id="23" idx="0"/>
          </p:cNvCxnSpPr>
          <p:nvPr/>
        </p:nvCxnSpPr>
        <p:spPr>
          <a:xfrm rot="5400000">
            <a:off x="4259893" y="1981835"/>
            <a:ext cx="889000" cy="176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1" idx="2"/>
            <a:endCxn id="24" idx="0"/>
          </p:cNvCxnSpPr>
          <p:nvPr/>
        </p:nvCxnSpPr>
        <p:spPr>
          <a:xfrm rot="5400000">
            <a:off x="4769481" y="2005648"/>
            <a:ext cx="889000" cy="128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2" idx="2"/>
            <a:endCxn id="26" idx="0"/>
          </p:cNvCxnSpPr>
          <p:nvPr/>
        </p:nvCxnSpPr>
        <p:spPr>
          <a:xfrm rot="16200000" flipH="1">
            <a:off x="5340005" y="2059328"/>
            <a:ext cx="889000" cy="21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2"/>
            <a:endCxn id="28" idx="0"/>
          </p:cNvCxnSpPr>
          <p:nvPr/>
        </p:nvCxnSpPr>
        <p:spPr>
          <a:xfrm rot="16200000" flipH="1">
            <a:off x="6583703" y="1787179"/>
            <a:ext cx="889000" cy="565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5" idx="2"/>
            <a:endCxn id="29" idx="0"/>
          </p:cNvCxnSpPr>
          <p:nvPr/>
        </p:nvCxnSpPr>
        <p:spPr>
          <a:xfrm rot="16200000" flipH="1">
            <a:off x="7202828" y="1644304"/>
            <a:ext cx="889000" cy="851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3" idx="2"/>
            <a:endCxn id="27" idx="0"/>
          </p:cNvCxnSpPr>
          <p:nvPr/>
        </p:nvCxnSpPr>
        <p:spPr>
          <a:xfrm rot="16200000" flipH="1">
            <a:off x="5963892" y="1921215"/>
            <a:ext cx="889000" cy="297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6" idx="2"/>
            <a:endCxn id="30" idx="0"/>
          </p:cNvCxnSpPr>
          <p:nvPr/>
        </p:nvCxnSpPr>
        <p:spPr>
          <a:xfrm rot="16200000" flipH="1">
            <a:off x="2112446" y="1821052"/>
            <a:ext cx="1015425" cy="3572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8" idx="2"/>
            <a:endCxn id="30" idx="0"/>
          </p:cNvCxnSpPr>
          <p:nvPr/>
        </p:nvCxnSpPr>
        <p:spPr>
          <a:xfrm rot="16200000" flipH="1">
            <a:off x="2435320" y="2143926"/>
            <a:ext cx="1015425" cy="2926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2"/>
            <a:endCxn id="30" idx="0"/>
          </p:cNvCxnSpPr>
          <p:nvPr/>
        </p:nvCxnSpPr>
        <p:spPr>
          <a:xfrm rot="16200000" flipH="1">
            <a:off x="2702020" y="2410626"/>
            <a:ext cx="1015425" cy="239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20" idx="2"/>
            <a:endCxn id="30" idx="0"/>
          </p:cNvCxnSpPr>
          <p:nvPr/>
        </p:nvCxnSpPr>
        <p:spPr>
          <a:xfrm rot="16200000" flipH="1">
            <a:off x="2974748" y="2683354"/>
            <a:ext cx="1015425" cy="184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 idx="2"/>
            <a:endCxn id="30" idx="0"/>
          </p:cNvCxnSpPr>
          <p:nvPr/>
        </p:nvCxnSpPr>
        <p:spPr>
          <a:xfrm rot="16200000" flipH="1">
            <a:off x="3293546" y="3002152"/>
            <a:ext cx="1015425" cy="12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22" idx="2"/>
            <a:endCxn id="30" idx="0"/>
          </p:cNvCxnSpPr>
          <p:nvPr/>
        </p:nvCxnSpPr>
        <p:spPr>
          <a:xfrm rot="16200000" flipH="1">
            <a:off x="3674546" y="3383152"/>
            <a:ext cx="1015425" cy="447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23" idx="2"/>
            <a:endCxn id="30" idx="0"/>
          </p:cNvCxnSpPr>
          <p:nvPr/>
        </p:nvCxnSpPr>
        <p:spPr>
          <a:xfrm rot="5400000">
            <a:off x="4003449" y="3502120"/>
            <a:ext cx="1015425" cy="20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4" idx="2"/>
            <a:endCxn id="30" idx="0"/>
          </p:cNvCxnSpPr>
          <p:nvPr/>
        </p:nvCxnSpPr>
        <p:spPr>
          <a:xfrm rot="5400000">
            <a:off x="4270149" y="3235420"/>
            <a:ext cx="1015425" cy="743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6" idx="2"/>
            <a:endCxn id="30" idx="0"/>
          </p:cNvCxnSpPr>
          <p:nvPr/>
        </p:nvCxnSpPr>
        <p:spPr>
          <a:xfrm rot="5400000">
            <a:off x="4593023" y="2912545"/>
            <a:ext cx="1015425" cy="1389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27" idx="2"/>
            <a:endCxn id="30" idx="0"/>
          </p:cNvCxnSpPr>
          <p:nvPr/>
        </p:nvCxnSpPr>
        <p:spPr>
          <a:xfrm rot="5400000">
            <a:off x="4974023" y="2531545"/>
            <a:ext cx="1015425" cy="2151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28" idx="2"/>
            <a:endCxn id="30" idx="0"/>
          </p:cNvCxnSpPr>
          <p:nvPr/>
        </p:nvCxnSpPr>
        <p:spPr>
          <a:xfrm rot="5400000">
            <a:off x="5350947" y="2154622"/>
            <a:ext cx="1015425" cy="290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29" idx="2"/>
            <a:endCxn id="30" idx="0"/>
          </p:cNvCxnSpPr>
          <p:nvPr/>
        </p:nvCxnSpPr>
        <p:spPr>
          <a:xfrm rot="5400000">
            <a:off x="5731947" y="1773622"/>
            <a:ext cx="1015425" cy="3666931"/>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848607" y="5486400"/>
            <a:ext cx="233108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213 : </a:t>
            </a:r>
            <a:r>
              <a:rPr lang="ro-RO" sz="3200" dirty="0" smtClean="0">
                <a:solidFill>
                  <a:srgbClr val="00B050"/>
                </a:solidFill>
              </a:rPr>
              <a:t>11</a:t>
            </a:r>
            <a:r>
              <a:rPr lang="ro-RO" sz="3200" dirty="0" smtClean="0">
                <a:solidFill>
                  <a:schemeClr val="bg1">
                    <a:lumMod val="95000"/>
                  </a:schemeClr>
                </a:solidFill>
              </a:rPr>
              <a:t> = 19</a:t>
            </a:r>
            <a:endParaRPr lang="en-GB" sz="3200" dirty="0">
              <a:solidFill>
                <a:schemeClr val="bg1">
                  <a:lumMod val="95000"/>
                </a:schemeClr>
              </a:solidFill>
            </a:endParaRPr>
          </a:p>
        </p:txBody>
      </p:sp>
      <p:sp>
        <p:nvSpPr>
          <p:cNvPr id="90" name="Down Arrow 89"/>
          <p:cNvSpPr/>
          <p:nvPr/>
        </p:nvSpPr>
        <p:spPr>
          <a:xfrm>
            <a:off x="4267200" y="4762500"/>
            <a:ext cx="304800" cy="685800"/>
          </a:xfrm>
          <a:prstGeom prst="down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p:cNvSpPr txBox="1"/>
          <p:nvPr/>
        </p:nvSpPr>
        <p:spPr>
          <a:xfrm>
            <a:off x="5287007" y="5486400"/>
            <a:ext cx="1418593" cy="584775"/>
          </a:xfrm>
          <a:prstGeom prst="rect">
            <a:avLst/>
          </a:prstGeom>
          <a:noFill/>
          <a:ln w="31750">
            <a:solidFill>
              <a:srgbClr val="92D050"/>
            </a:solidFill>
          </a:ln>
        </p:spPr>
        <p:txBody>
          <a:bodyPr wrap="none" rtlCol="0">
            <a:spAutoFit/>
          </a:bodyPr>
          <a:lstStyle/>
          <a:p>
            <a:r>
              <a:rPr lang="ro-RO" sz="3200" dirty="0" smtClean="0">
                <a:solidFill>
                  <a:schemeClr val="bg1">
                    <a:lumMod val="95000"/>
                  </a:schemeClr>
                </a:solidFill>
              </a:rPr>
              <a:t>rest = </a:t>
            </a:r>
            <a:r>
              <a:rPr lang="ro-RO" sz="3200" dirty="0" smtClean="0">
                <a:solidFill>
                  <a:srgbClr val="92D050"/>
                </a:solidFill>
              </a:rPr>
              <a:t>4</a:t>
            </a:r>
            <a:endParaRPr lang="en-GB" sz="3200" dirty="0">
              <a:solidFill>
                <a:srgbClr val="92D050"/>
              </a:solidFill>
            </a:endParaRPr>
          </a:p>
        </p:txBody>
      </p:sp>
      <p:sp>
        <p:nvSpPr>
          <p:cNvPr id="140" name="Rectangle 139"/>
          <p:cNvSpPr/>
          <p:nvPr/>
        </p:nvSpPr>
        <p:spPr>
          <a:xfrm>
            <a:off x="0" y="6248400"/>
            <a:ext cx="9144000" cy="523220"/>
          </a:xfrm>
          <a:prstGeom prst="rect">
            <a:avLst/>
          </a:prstGeom>
        </p:spPr>
        <p:txBody>
          <a:bodyPr wrap="square">
            <a:spAutoFit/>
          </a:bodyPr>
          <a:lstStyle/>
          <a:p>
            <a:pPr algn="ctr"/>
            <a:r>
              <a:rPr lang="en-US" sz="2800" dirty="0" smtClean="0">
                <a:solidFill>
                  <a:schemeClr val="bg1">
                    <a:lumMod val="85000"/>
                  </a:schemeClr>
                </a:solidFill>
              </a:rPr>
              <a:t> </a:t>
            </a:r>
            <a:r>
              <a:rPr lang="en-GB" sz="2800" dirty="0" err="1" smtClean="0">
                <a:solidFill>
                  <a:schemeClr val="bg1">
                    <a:lumMod val="85000"/>
                  </a:schemeClr>
                </a:solidFill>
              </a:rPr>
              <a:t>Dac</a:t>
            </a:r>
            <a:r>
              <a:rPr lang="ro-RO" sz="2800" dirty="0" smtClean="0">
                <a:solidFill>
                  <a:schemeClr val="bg1">
                    <a:lumMod val="85000"/>
                  </a:schemeClr>
                </a:solidFill>
              </a:rPr>
              <a:t>ă</a:t>
            </a:r>
            <a:r>
              <a:rPr lang="en-GB" sz="2800" dirty="0" smtClean="0">
                <a:solidFill>
                  <a:schemeClr val="bg1">
                    <a:lumMod val="85000"/>
                  </a:schemeClr>
                </a:solidFill>
              </a:rPr>
              <a:t> </a:t>
            </a:r>
            <a:r>
              <a:rPr lang="en-GB" sz="2800" dirty="0" err="1" smtClean="0">
                <a:solidFill>
                  <a:schemeClr val="bg1">
                    <a:lumMod val="85000"/>
                  </a:schemeClr>
                </a:solidFill>
              </a:rPr>
              <a:t>restul</a:t>
            </a:r>
            <a:r>
              <a:rPr lang="en-GB" sz="2800" dirty="0" smtClean="0">
                <a:solidFill>
                  <a:schemeClr val="bg1">
                    <a:lumMod val="85000"/>
                  </a:schemeClr>
                </a:solidFill>
              </a:rPr>
              <a:t> </a:t>
            </a:r>
            <a:r>
              <a:rPr lang="ro-RO" sz="2800" dirty="0" smtClean="0">
                <a:solidFill>
                  <a:schemeClr val="bg1">
                    <a:lumMod val="85000"/>
                  </a:schemeClr>
                </a:solidFill>
              </a:rPr>
              <a:t>î</a:t>
            </a:r>
            <a:r>
              <a:rPr lang="en-GB" sz="2800" dirty="0" smtClean="0">
                <a:solidFill>
                  <a:schemeClr val="bg1">
                    <a:lumMod val="85000"/>
                  </a:schemeClr>
                </a:solidFill>
              </a:rPr>
              <a:t>mp</a:t>
            </a:r>
            <a:r>
              <a:rPr lang="ro-RO" sz="2800" dirty="0" smtClean="0">
                <a:solidFill>
                  <a:schemeClr val="bg1">
                    <a:lumMod val="85000"/>
                  </a:schemeClr>
                </a:solidFill>
              </a:rPr>
              <a:t>ă</a:t>
            </a:r>
            <a:r>
              <a:rPr lang="en-GB" sz="2800" dirty="0" smtClean="0">
                <a:solidFill>
                  <a:schemeClr val="bg1">
                    <a:lumMod val="85000"/>
                  </a:schemeClr>
                </a:solidFill>
              </a:rPr>
              <a:t>r</a:t>
            </a:r>
            <a:r>
              <a:rPr lang="ro-RO" sz="2800" dirty="0" smtClean="0">
                <a:solidFill>
                  <a:schemeClr val="bg1">
                    <a:lumMod val="85000"/>
                  </a:schemeClr>
                </a:solidFill>
              </a:rPr>
              <a:t>ț</a:t>
            </a:r>
            <a:r>
              <a:rPr lang="en-GB" sz="2800" dirty="0" err="1" smtClean="0">
                <a:solidFill>
                  <a:schemeClr val="bg1">
                    <a:lumMod val="85000"/>
                  </a:schemeClr>
                </a:solidFill>
              </a:rPr>
              <a:t>irii</a:t>
            </a:r>
            <a:r>
              <a:rPr lang="en-GB" sz="2800" dirty="0" smtClean="0">
                <a:solidFill>
                  <a:schemeClr val="bg1">
                    <a:lumMod val="85000"/>
                  </a:schemeClr>
                </a:solidFill>
              </a:rPr>
              <a:t> </a:t>
            </a:r>
            <a:r>
              <a:rPr lang="en-GB" sz="2800" dirty="0" err="1" smtClean="0">
                <a:solidFill>
                  <a:schemeClr val="bg1">
                    <a:lumMod val="85000"/>
                  </a:schemeClr>
                </a:solidFill>
              </a:rPr>
              <a:t>este</a:t>
            </a:r>
            <a:r>
              <a:rPr lang="en-GB" sz="2800" dirty="0" smtClean="0">
                <a:solidFill>
                  <a:schemeClr val="bg1">
                    <a:lumMod val="85000"/>
                  </a:schemeClr>
                </a:solidFill>
              </a:rPr>
              <a:t> 10 </a:t>
            </a:r>
            <a:r>
              <a:rPr lang="en-GB" sz="2800" dirty="0" err="1" smtClean="0">
                <a:solidFill>
                  <a:schemeClr val="bg1">
                    <a:lumMod val="85000"/>
                  </a:schemeClr>
                </a:solidFill>
              </a:rPr>
              <a:t>atunci</a:t>
            </a:r>
            <a:r>
              <a:rPr lang="en-GB" sz="2800" dirty="0" smtClean="0">
                <a:solidFill>
                  <a:schemeClr val="bg1">
                    <a:lumMod val="85000"/>
                  </a:schemeClr>
                </a:solidFill>
              </a:rPr>
              <a:t> </a:t>
            </a:r>
            <a:r>
              <a:rPr lang="en-GB" sz="2800" dirty="0" err="1" smtClean="0">
                <a:solidFill>
                  <a:schemeClr val="bg1">
                    <a:lumMod val="85000"/>
                  </a:schemeClr>
                </a:solidFill>
              </a:rPr>
              <a:t>cifra</a:t>
            </a:r>
            <a:r>
              <a:rPr lang="en-GB" sz="2800" dirty="0" smtClean="0">
                <a:solidFill>
                  <a:schemeClr val="bg1">
                    <a:lumMod val="85000"/>
                  </a:schemeClr>
                </a:solidFill>
              </a:rPr>
              <a:t> de control </a:t>
            </a:r>
            <a:r>
              <a:rPr lang="en-GB" sz="2800" dirty="0" err="1" smtClean="0">
                <a:solidFill>
                  <a:schemeClr val="bg1">
                    <a:lumMod val="85000"/>
                  </a:schemeClr>
                </a:solidFill>
              </a:rPr>
              <a:t>este</a:t>
            </a:r>
            <a:r>
              <a:rPr lang="en-GB" sz="2800" dirty="0" smtClean="0">
                <a:solidFill>
                  <a:schemeClr val="bg1">
                    <a:lumMod val="85000"/>
                  </a:schemeClr>
                </a:solidFill>
              </a:rPr>
              <a:t> 1</a:t>
            </a:r>
            <a:endParaRPr lang="en-GB" sz="28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685800"/>
            <a:ext cx="9144000" cy="707886"/>
          </a:xfrm>
          <a:prstGeom prst="rect">
            <a:avLst/>
          </a:prstGeom>
          <a:noFill/>
        </p:spPr>
        <p:txBody>
          <a:bodyPr wrap="square" rtlCol="0">
            <a:spAutoFit/>
          </a:bodyPr>
          <a:lstStyle/>
          <a:p>
            <a:pPr algn="ctr"/>
            <a:r>
              <a:rPr lang="en-US" sz="4000" dirty="0" err="1" smtClean="0">
                <a:solidFill>
                  <a:schemeClr val="bg1"/>
                </a:solidFill>
              </a:rPr>
              <a:t>Exemplu</a:t>
            </a:r>
            <a:r>
              <a:rPr lang="en-US" sz="4000" dirty="0" smtClean="0">
                <a:solidFill>
                  <a:schemeClr val="bg1"/>
                </a:solidFill>
              </a:rPr>
              <a:t> </a:t>
            </a:r>
            <a:r>
              <a:rPr lang="en-US" sz="4000" dirty="0" err="1" smtClean="0">
                <a:solidFill>
                  <a:schemeClr val="bg1"/>
                </a:solidFill>
              </a:rPr>
              <a:t>pentru</a:t>
            </a:r>
            <a:r>
              <a:rPr lang="en-US" sz="4000" dirty="0" smtClean="0">
                <a:solidFill>
                  <a:schemeClr val="bg1"/>
                </a:solidFill>
              </a:rPr>
              <a:t> PII </a:t>
            </a:r>
            <a:r>
              <a:rPr lang="ro-RO" sz="4000" dirty="0" smtClean="0">
                <a:solidFill>
                  <a:schemeClr val="bg1"/>
                </a:solidFill>
              </a:rPr>
              <a:t>2</a:t>
            </a:r>
            <a:r>
              <a:rPr lang="en-US" sz="4000" dirty="0" smtClean="0">
                <a:solidFill>
                  <a:schemeClr val="bg1"/>
                </a:solidFill>
              </a:rPr>
              <a:t>/2</a:t>
            </a:r>
            <a:endParaRPr lang="en-GB" sz="4000" dirty="0">
              <a:solidFill>
                <a:schemeClr val="bg1"/>
              </a:solidFill>
            </a:endParaRPr>
          </a:p>
        </p:txBody>
      </p:sp>
      <p:pic>
        <p:nvPicPr>
          <p:cNvPr id="7170" name="Picture 2" descr="C:\Users\Dani\Desktop\Bacau\backGrounds\IMG_20190729_003458.jpg"/>
          <p:cNvPicPr>
            <a:picLocks noChangeAspect="1" noChangeArrowheads="1"/>
          </p:cNvPicPr>
          <p:nvPr/>
        </p:nvPicPr>
        <p:blipFill>
          <a:blip r:embed="rId2" cstate="print"/>
          <a:srcRect/>
          <a:stretch>
            <a:fillRect/>
          </a:stretch>
        </p:blipFill>
        <p:spPr bwMode="auto">
          <a:xfrm>
            <a:off x="1828800" y="2667000"/>
            <a:ext cx="5080000" cy="3810000"/>
          </a:xfrm>
          <a:prstGeom prst="rect">
            <a:avLst/>
          </a:prstGeom>
          <a:noFill/>
        </p:spPr>
      </p:pic>
      <p:sp>
        <p:nvSpPr>
          <p:cNvPr id="5" name="TextBox 4"/>
          <p:cNvSpPr txBox="1"/>
          <p:nvPr/>
        </p:nvSpPr>
        <p:spPr>
          <a:xfrm>
            <a:off x="0" y="1676400"/>
            <a:ext cx="9144000" cy="646331"/>
          </a:xfrm>
          <a:prstGeom prst="rect">
            <a:avLst/>
          </a:prstGeom>
          <a:noFill/>
        </p:spPr>
        <p:txBody>
          <a:bodyPr wrap="square" rtlCol="0">
            <a:spAutoFit/>
          </a:bodyPr>
          <a:lstStyle/>
          <a:p>
            <a:pPr algn="ctr"/>
            <a:r>
              <a:rPr lang="ro-RO" sz="3600" dirty="0" smtClean="0">
                <a:solidFill>
                  <a:schemeClr val="bg1">
                    <a:lumMod val="95000"/>
                  </a:schemeClr>
                </a:solidFill>
              </a:rPr>
              <a:t>Cod de bară</a:t>
            </a:r>
            <a:endParaRPr lang="en-GB"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016204"/>
            <a:ext cx="9144000" cy="1107996"/>
          </a:xfrm>
          <a:prstGeom prst="rect">
            <a:avLst/>
          </a:prstGeom>
          <a:noFill/>
        </p:spPr>
        <p:txBody>
          <a:bodyPr wrap="square" rtlCol="0">
            <a:spAutoFit/>
          </a:bodyPr>
          <a:lstStyle/>
          <a:p>
            <a:pPr algn="ctr"/>
            <a:r>
              <a:rPr lang="ro-RO" sz="6600" dirty="0" smtClean="0">
                <a:solidFill>
                  <a:schemeClr val="bg1"/>
                </a:solidFill>
              </a:rPr>
              <a:t>594114302263 2</a:t>
            </a:r>
            <a:endParaRPr lang="en-GB" sz="6600" dirty="0">
              <a:solidFill>
                <a:schemeClr val="bg1"/>
              </a:solidFill>
            </a:endParaRPr>
          </a:p>
        </p:txBody>
      </p:sp>
      <p:sp>
        <p:nvSpPr>
          <p:cNvPr id="3" name="Rectangle 2"/>
          <p:cNvSpPr/>
          <p:nvPr/>
        </p:nvSpPr>
        <p:spPr>
          <a:xfrm>
            <a:off x="6959600" y="2171490"/>
            <a:ext cx="508000" cy="838200"/>
          </a:xfrm>
          <a:prstGeom prst="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023682" y="4786745"/>
            <a:ext cx="2420663" cy="523220"/>
          </a:xfrm>
          <a:prstGeom prst="rect">
            <a:avLst/>
          </a:prstGeom>
          <a:ln>
            <a:solidFill>
              <a:srgbClr val="92D050"/>
            </a:solidFill>
          </a:ln>
        </p:spPr>
        <p:txBody>
          <a:bodyPr wrap="none">
            <a:spAutoFit/>
          </a:bodyPr>
          <a:lstStyle/>
          <a:p>
            <a:r>
              <a:rPr lang="ro-RO" sz="2800" dirty="0" smtClean="0">
                <a:solidFill>
                  <a:schemeClr val="bg1"/>
                </a:solidFill>
              </a:rPr>
              <a:t>Cifră de control</a:t>
            </a:r>
            <a:endParaRPr lang="en-GB" sz="2800" dirty="0">
              <a:solidFill>
                <a:schemeClr val="bg1"/>
              </a:solidFill>
            </a:endParaRPr>
          </a:p>
        </p:txBody>
      </p:sp>
      <p:cxnSp>
        <p:nvCxnSpPr>
          <p:cNvPr id="5" name="Straight Connector 4"/>
          <p:cNvCxnSpPr>
            <a:stCxn id="4" idx="0"/>
            <a:endCxn id="3" idx="2"/>
          </p:cNvCxnSpPr>
          <p:nvPr/>
        </p:nvCxnSpPr>
        <p:spPr>
          <a:xfrm rot="16200000" flipV="1">
            <a:off x="6335280" y="3888011"/>
            <a:ext cx="1777055" cy="20414"/>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55620" y="2170834"/>
            <a:ext cx="5230090" cy="838200"/>
          </a:xfrm>
          <a:prstGeom prst="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295400" y="4786745"/>
            <a:ext cx="4495800" cy="523220"/>
          </a:xfrm>
          <a:prstGeom prst="rect">
            <a:avLst/>
          </a:prstGeom>
          <a:ln>
            <a:solidFill>
              <a:srgbClr val="00B0F0"/>
            </a:solidFill>
          </a:ln>
        </p:spPr>
        <p:txBody>
          <a:bodyPr wrap="square">
            <a:spAutoFit/>
          </a:bodyPr>
          <a:lstStyle/>
          <a:p>
            <a:r>
              <a:rPr lang="ro-RO" sz="2800" dirty="0" smtClean="0">
                <a:solidFill>
                  <a:schemeClr val="bg1"/>
                </a:solidFill>
              </a:rPr>
              <a:t>Secvență de numere aleator</a:t>
            </a:r>
            <a:endParaRPr lang="en-GB" sz="2800" dirty="0">
              <a:solidFill>
                <a:schemeClr val="bg1"/>
              </a:solidFill>
            </a:endParaRPr>
          </a:p>
        </p:txBody>
      </p:sp>
      <p:cxnSp>
        <p:nvCxnSpPr>
          <p:cNvPr id="11" name="Straight Connector 10"/>
          <p:cNvCxnSpPr>
            <a:stCxn id="10" idx="0"/>
          </p:cNvCxnSpPr>
          <p:nvPr/>
        </p:nvCxnSpPr>
        <p:spPr>
          <a:xfrm rot="5400000" flipH="1" flipV="1">
            <a:off x="2654879" y="3860222"/>
            <a:ext cx="1814945" cy="38102"/>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Rectangle 3"/>
          <p:cNvSpPr/>
          <p:nvPr/>
        </p:nvSpPr>
        <p:spPr>
          <a:xfrm>
            <a:off x="0" y="2209800"/>
            <a:ext cx="9144000" cy="2677656"/>
          </a:xfrm>
          <a:prstGeom prst="rect">
            <a:avLst/>
          </a:prstGeom>
        </p:spPr>
        <p:txBody>
          <a:bodyPr wrap="square">
            <a:spAutoFit/>
          </a:bodyPr>
          <a:lstStyle/>
          <a:p>
            <a:pPr algn="ctr"/>
            <a:endParaRPr lang="ro-RO" sz="3200" dirty="0" smtClean="0">
              <a:solidFill>
                <a:schemeClr val="bg1"/>
              </a:solidFill>
            </a:endParaRPr>
          </a:p>
          <a:p>
            <a:pPr algn="ctr"/>
            <a:r>
              <a:rPr lang="ro-RO" sz="3200" dirty="0" smtClean="0">
                <a:solidFill>
                  <a:schemeClr val="bg1"/>
                </a:solidFill>
              </a:rPr>
              <a:t>Pentru validare folosim următoarele multiplicatori (valabil pentru orice cod de bară probabil din lume) :</a:t>
            </a:r>
          </a:p>
          <a:p>
            <a:pPr algn="ctr"/>
            <a:endParaRPr lang="ro-RO" sz="3200" dirty="0" smtClean="0">
              <a:solidFill>
                <a:schemeClr val="bg1"/>
              </a:solidFill>
            </a:endParaRPr>
          </a:p>
          <a:p>
            <a:pPr algn="ctr"/>
            <a:r>
              <a:rPr lang="ro-RO" sz="4000" dirty="0" smtClean="0">
                <a:solidFill>
                  <a:schemeClr val="bg1"/>
                </a:solidFill>
              </a:rPr>
              <a:t>1 3 1 3 1 3 1 3 1 3 1 3</a:t>
            </a:r>
            <a:endParaRPr lang="en-GB" sz="4000" dirty="0"/>
          </a:p>
        </p:txBody>
      </p:sp>
      <p:sp>
        <p:nvSpPr>
          <p:cNvPr id="5" name="Rectangle 4"/>
          <p:cNvSpPr/>
          <p:nvPr/>
        </p:nvSpPr>
        <p:spPr>
          <a:xfrm>
            <a:off x="0" y="609600"/>
            <a:ext cx="9144000" cy="769441"/>
          </a:xfrm>
          <a:prstGeom prst="rect">
            <a:avLst/>
          </a:prstGeom>
        </p:spPr>
        <p:txBody>
          <a:bodyPr wrap="square">
            <a:spAutoFit/>
          </a:bodyPr>
          <a:lstStyle/>
          <a:p>
            <a:pPr algn="ctr"/>
            <a:r>
              <a:rPr lang="ro-RO" sz="4400" dirty="0" smtClean="0">
                <a:solidFill>
                  <a:schemeClr val="bg1"/>
                </a:solidFill>
              </a:rPr>
              <a:t>Metoda mod 10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0" y="457200"/>
            <a:ext cx="9144000" cy="707886"/>
          </a:xfrm>
          <a:prstGeom prst="rect">
            <a:avLst/>
          </a:prstGeom>
          <a:noFill/>
        </p:spPr>
        <p:txBody>
          <a:bodyPr wrap="square" rtlCol="0">
            <a:spAutoFit/>
          </a:bodyPr>
          <a:lstStyle/>
          <a:p>
            <a:pPr algn="ctr"/>
            <a:r>
              <a:rPr lang="ro-RO" sz="4000" dirty="0" smtClean="0">
                <a:solidFill>
                  <a:schemeClr val="bg1"/>
                </a:solidFill>
              </a:rPr>
              <a:t>5  9  4  1  1  4  3  0  2  2  6  3  </a:t>
            </a:r>
            <a:r>
              <a:rPr lang="ro-RO" sz="4000" dirty="0" smtClean="0">
                <a:solidFill>
                  <a:srgbClr val="00B050"/>
                </a:solidFill>
              </a:rPr>
              <a:t>2</a:t>
            </a:r>
            <a:endParaRPr lang="en-GB" sz="4000" dirty="0">
              <a:solidFill>
                <a:srgbClr val="00B050"/>
              </a:solidFill>
            </a:endParaRPr>
          </a:p>
        </p:txBody>
      </p:sp>
      <p:sp>
        <p:nvSpPr>
          <p:cNvPr id="4" name="Rectangle 3"/>
          <p:cNvSpPr/>
          <p:nvPr/>
        </p:nvSpPr>
        <p:spPr>
          <a:xfrm>
            <a:off x="1461221" y="491835"/>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447800" y="968514"/>
            <a:ext cx="7696200" cy="707886"/>
          </a:xfrm>
          <a:prstGeom prst="rect">
            <a:avLst/>
          </a:prstGeom>
          <a:noFill/>
        </p:spPr>
        <p:txBody>
          <a:bodyPr wrap="square" rtlCol="0">
            <a:spAutoFit/>
          </a:bodyPr>
          <a:lstStyle/>
          <a:p>
            <a:r>
              <a:rPr lang="ro-RO" sz="4000" dirty="0" smtClean="0">
                <a:solidFill>
                  <a:schemeClr val="bg1"/>
                </a:solidFill>
              </a:rPr>
              <a:t>1  3  1  3  1  3  1  3  1  3  1  3</a:t>
            </a:r>
            <a:endParaRPr lang="en-GB" sz="4000" dirty="0">
              <a:solidFill>
                <a:schemeClr val="bg1"/>
              </a:solidFill>
            </a:endParaRPr>
          </a:p>
        </p:txBody>
      </p:sp>
      <p:sp>
        <p:nvSpPr>
          <p:cNvPr id="6" name="Rectangle 5"/>
          <p:cNvSpPr/>
          <p:nvPr/>
        </p:nvSpPr>
        <p:spPr>
          <a:xfrm>
            <a:off x="1946565" y="49053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438400" y="490541"/>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928941" y="485778"/>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414711" y="48100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895726" y="476244"/>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371970"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857748"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348289" y="476252"/>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34067" y="471489"/>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319837" y="471488"/>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805615" y="471487"/>
            <a:ext cx="381000" cy="1143000"/>
          </a:xfrm>
          <a:prstGeom prst="rect">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762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5</a:t>
            </a:r>
            <a:endParaRPr lang="en-GB" sz="3200" dirty="0">
              <a:solidFill>
                <a:schemeClr val="bg1">
                  <a:lumMod val="95000"/>
                </a:schemeClr>
              </a:solidFill>
            </a:endParaRPr>
          </a:p>
        </p:txBody>
      </p:sp>
      <p:cxnSp>
        <p:nvCxnSpPr>
          <p:cNvPr id="19" name="Straight Connector 18"/>
          <p:cNvCxnSpPr>
            <a:endCxn id="18" idx="0"/>
          </p:cNvCxnSpPr>
          <p:nvPr/>
        </p:nvCxnSpPr>
        <p:spPr>
          <a:xfrm rot="5400000">
            <a:off x="876935" y="1715134"/>
            <a:ext cx="881059" cy="71787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71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27</a:t>
            </a:r>
            <a:endParaRPr lang="en-GB" sz="3200" dirty="0">
              <a:solidFill>
                <a:schemeClr val="bg1">
                  <a:lumMod val="95000"/>
                </a:schemeClr>
              </a:solidFill>
            </a:endParaRPr>
          </a:p>
        </p:txBody>
      </p:sp>
      <p:cxnSp>
        <p:nvCxnSpPr>
          <p:cNvPr id="22" name="Straight Connector 21"/>
          <p:cNvCxnSpPr>
            <a:stCxn id="6" idx="2"/>
            <a:endCxn id="21" idx="0"/>
          </p:cNvCxnSpPr>
          <p:nvPr/>
        </p:nvCxnSpPr>
        <p:spPr>
          <a:xfrm rot="5400000">
            <a:off x="1464164" y="1841698"/>
            <a:ext cx="881063" cy="464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2"/>
            <a:endCxn id="55" idx="0"/>
          </p:cNvCxnSpPr>
          <p:nvPr/>
        </p:nvCxnSpPr>
        <p:spPr>
          <a:xfrm rot="5400000">
            <a:off x="2071057" y="1956756"/>
            <a:ext cx="881059" cy="234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a:endCxn id="58" idx="0"/>
          </p:cNvCxnSpPr>
          <p:nvPr/>
        </p:nvCxnSpPr>
        <p:spPr>
          <a:xfrm rot="5400000">
            <a:off x="2624774" y="2019933"/>
            <a:ext cx="885822" cy="10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9" idx="2"/>
            <a:endCxn id="59" idx="0"/>
          </p:cNvCxnSpPr>
          <p:nvPr/>
        </p:nvCxnSpPr>
        <p:spPr>
          <a:xfrm rot="16200000" flipH="1">
            <a:off x="3170073" y="2059144"/>
            <a:ext cx="890593" cy="2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2"/>
            <a:endCxn id="60" idx="0"/>
          </p:cNvCxnSpPr>
          <p:nvPr/>
        </p:nvCxnSpPr>
        <p:spPr>
          <a:xfrm rot="16200000" flipH="1">
            <a:off x="3765097" y="1940373"/>
            <a:ext cx="895356" cy="253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1" idx="2"/>
            <a:endCxn id="61" idx="0"/>
          </p:cNvCxnSpPr>
          <p:nvPr/>
        </p:nvCxnSpPr>
        <p:spPr>
          <a:xfrm rot="16200000" flipH="1">
            <a:off x="4332125" y="1849597"/>
            <a:ext cx="895348" cy="434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2"/>
            <a:endCxn id="62" idx="0"/>
          </p:cNvCxnSpPr>
          <p:nvPr/>
        </p:nvCxnSpPr>
        <p:spPr>
          <a:xfrm rot="16200000" flipH="1">
            <a:off x="4879814" y="1787686"/>
            <a:ext cx="895348" cy="558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4" idx="2"/>
            <a:endCxn id="63" idx="0"/>
          </p:cNvCxnSpPr>
          <p:nvPr/>
        </p:nvCxnSpPr>
        <p:spPr>
          <a:xfrm rot="16200000" flipH="1">
            <a:off x="5429884" y="1728156"/>
            <a:ext cx="895348" cy="6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2"/>
            <a:endCxn id="64" idx="0"/>
          </p:cNvCxnSpPr>
          <p:nvPr/>
        </p:nvCxnSpPr>
        <p:spPr>
          <a:xfrm rot="16200000" flipH="1">
            <a:off x="5975192" y="1663863"/>
            <a:ext cx="900111" cy="80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6" idx="2"/>
            <a:endCxn id="65" idx="0"/>
          </p:cNvCxnSpPr>
          <p:nvPr/>
        </p:nvCxnSpPr>
        <p:spPr>
          <a:xfrm rot="16200000" flipH="1">
            <a:off x="6522876" y="1601948"/>
            <a:ext cx="900112" cy="925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7" idx="2"/>
            <a:endCxn id="66" idx="0"/>
          </p:cNvCxnSpPr>
          <p:nvPr/>
        </p:nvCxnSpPr>
        <p:spPr>
          <a:xfrm rot="16200000" flipH="1">
            <a:off x="7064537" y="1546064"/>
            <a:ext cx="900113" cy="1036957"/>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1977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4</a:t>
            </a:r>
            <a:endParaRPr lang="en-GB" sz="3200" dirty="0">
              <a:solidFill>
                <a:schemeClr val="bg1">
                  <a:lumMod val="95000"/>
                </a:schemeClr>
              </a:solidFill>
            </a:endParaRPr>
          </a:p>
        </p:txBody>
      </p:sp>
      <p:sp>
        <p:nvSpPr>
          <p:cNvPr id="58" name="TextBox 57"/>
          <p:cNvSpPr txBox="1"/>
          <p:nvPr/>
        </p:nvSpPr>
        <p:spPr>
          <a:xfrm>
            <a:off x="28194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a:t>
            </a:r>
            <a:endParaRPr lang="en-GB" sz="3200" dirty="0">
              <a:solidFill>
                <a:schemeClr val="bg1">
                  <a:lumMod val="95000"/>
                </a:schemeClr>
              </a:solidFill>
            </a:endParaRPr>
          </a:p>
        </p:txBody>
      </p:sp>
      <p:sp>
        <p:nvSpPr>
          <p:cNvPr id="59" name="TextBox 58"/>
          <p:cNvSpPr txBox="1"/>
          <p:nvPr/>
        </p:nvSpPr>
        <p:spPr>
          <a:xfrm>
            <a:off x="3429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a:t>
            </a:r>
            <a:endParaRPr lang="en-GB" sz="3200" dirty="0">
              <a:solidFill>
                <a:schemeClr val="bg1">
                  <a:lumMod val="95000"/>
                </a:schemeClr>
              </a:solidFill>
            </a:endParaRPr>
          </a:p>
        </p:txBody>
      </p:sp>
      <p:sp>
        <p:nvSpPr>
          <p:cNvPr id="60" name="TextBox 59"/>
          <p:cNvSpPr txBox="1"/>
          <p:nvPr/>
        </p:nvSpPr>
        <p:spPr>
          <a:xfrm>
            <a:off x="4038600" y="2514600"/>
            <a:ext cx="60144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12</a:t>
            </a:r>
            <a:endParaRPr lang="en-GB" sz="3200" dirty="0">
              <a:solidFill>
                <a:schemeClr val="bg1">
                  <a:lumMod val="95000"/>
                </a:schemeClr>
              </a:solidFill>
            </a:endParaRPr>
          </a:p>
        </p:txBody>
      </p:sp>
      <p:sp>
        <p:nvSpPr>
          <p:cNvPr id="61" name="TextBox 60"/>
          <p:cNvSpPr txBox="1"/>
          <p:nvPr/>
        </p:nvSpPr>
        <p:spPr>
          <a:xfrm>
            <a:off x="48006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3</a:t>
            </a:r>
            <a:endParaRPr lang="en-GB" sz="3200" dirty="0">
              <a:solidFill>
                <a:schemeClr val="bg1">
                  <a:lumMod val="95000"/>
                </a:schemeClr>
              </a:solidFill>
            </a:endParaRPr>
          </a:p>
        </p:txBody>
      </p:sp>
      <p:sp>
        <p:nvSpPr>
          <p:cNvPr id="62" name="TextBox 61"/>
          <p:cNvSpPr txBox="1"/>
          <p:nvPr/>
        </p:nvSpPr>
        <p:spPr>
          <a:xfrm>
            <a:off x="54102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0</a:t>
            </a:r>
            <a:endParaRPr lang="en-GB" sz="3200" dirty="0">
              <a:solidFill>
                <a:schemeClr val="bg1">
                  <a:lumMod val="95000"/>
                </a:schemeClr>
              </a:solidFill>
            </a:endParaRPr>
          </a:p>
        </p:txBody>
      </p:sp>
      <p:sp>
        <p:nvSpPr>
          <p:cNvPr id="63" name="TextBox 62"/>
          <p:cNvSpPr txBox="1"/>
          <p:nvPr/>
        </p:nvSpPr>
        <p:spPr>
          <a:xfrm>
            <a:off x="60198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2</a:t>
            </a:r>
            <a:endParaRPr lang="en-GB" sz="3200" dirty="0">
              <a:solidFill>
                <a:schemeClr val="bg1">
                  <a:lumMod val="95000"/>
                </a:schemeClr>
              </a:solidFill>
            </a:endParaRPr>
          </a:p>
        </p:txBody>
      </p:sp>
      <p:sp>
        <p:nvSpPr>
          <p:cNvPr id="64" name="TextBox 63"/>
          <p:cNvSpPr txBox="1"/>
          <p:nvPr/>
        </p:nvSpPr>
        <p:spPr>
          <a:xfrm>
            <a:off x="66294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6</a:t>
            </a:r>
            <a:endParaRPr lang="en-GB" sz="3200" dirty="0">
              <a:solidFill>
                <a:schemeClr val="bg1">
                  <a:lumMod val="95000"/>
                </a:schemeClr>
              </a:solidFill>
            </a:endParaRPr>
          </a:p>
        </p:txBody>
      </p:sp>
      <p:sp>
        <p:nvSpPr>
          <p:cNvPr id="65" name="TextBox 64"/>
          <p:cNvSpPr txBox="1"/>
          <p:nvPr/>
        </p:nvSpPr>
        <p:spPr>
          <a:xfrm>
            <a:off x="7239000"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6</a:t>
            </a:r>
            <a:endParaRPr lang="en-GB" sz="3200" dirty="0">
              <a:solidFill>
                <a:schemeClr val="bg1">
                  <a:lumMod val="95000"/>
                </a:schemeClr>
              </a:solidFill>
            </a:endParaRPr>
          </a:p>
        </p:txBody>
      </p:sp>
      <p:sp>
        <p:nvSpPr>
          <p:cNvPr id="66" name="TextBox 65"/>
          <p:cNvSpPr txBox="1"/>
          <p:nvPr/>
        </p:nvSpPr>
        <p:spPr>
          <a:xfrm>
            <a:off x="7836544" y="2514600"/>
            <a:ext cx="393056"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9</a:t>
            </a:r>
            <a:endParaRPr lang="en-GB" sz="3200" dirty="0">
              <a:solidFill>
                <a:schemeClr val="bg1">
                  <a:lumMod val="95000"/>
                </a:schemeClr>
              </a:solidFill>
            </a:endParaRPr>
          </a:p>
        </p:txBody>
      </p:sp>
      <p:sp>
        <p:nvSpPr>
          <p:cNvPr id="78" name="TextBox 77"/>
          <p:cNvSpPr txBox="1"/>
          <p:nvPr/>
        </p:nvSpPr>
        <p:spPr>
          <a:xfrm>
            <a:off x="3048000" y="4114800"/>
            <a:ext cx="2507994"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 Suma este 78</a:t>
            </a:r>
            <a:endParaRPr lang="en-GB" sz="3200" dirty="0">
              <a:solidFill>
                <a:schemeClr val="bg1">
                  <a:lumMod val="95000"/>
                </a:schemeClr>
              </a:solidFill>
            </a:endParaRPr>
          </a:p>
        </p:txBody>
      </p:sp>
      <p:cxnSp>
        <p:nvCxnSpPr>
          <p:cNvPr id="79" name="Straight Connector 78"/>
          <p:cNvCxnSpPr>
            <a:stCxn id="18" idx="2"/>
            <a:endCxn id="78" idx="0"/>
          </p:cNvCxnSpPr>
          <p:nvPr/>
        </p:nvCxnSpPr>
        <p:spPr>
          <a:xfrm rot="16200000" flipH="1">
            <a:off x="2122550" y="1935352"/>
            <a:ext cx="1015425" cy="3343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1" idx="2"/>
            <a:endCxn id="78" idx="0"/>
          </p:cNvCxnSpPr>
          <p:nvPr/>
        </p:nvCxnSpPr>
        <p:spPr>
          <a:xfrm rot="16200000" flipH="1">
            <a:off x="2479448" y="2292250"/>
            <a:ext cx="1015425" cy="2629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5" idx="2"/>
            <a:endCxn id="78" idx="0"/>
          </p:cNvCxnSpPr>
          <p:nvPr/>
        </p:nvCxnSpPr>
        <p:spPr>
          <a:xfrm rot="16200000" flipH="1">
            <a:off x="2840422" y="2653224"/>
            <a:ext cx="1015425" cy="190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2"/>
            <a:endCxn id="78" idx="0"/>
          </p:cNvCxnSpPr>
          <p:nvPr/>
        </p:nvCxnSpPr>
        <p:spPr>
          <a:xfrm rot="16200000" flipH="1">
            <a:off x="3151250" y="2964052"/>
            <a:ext cx="1015425" cy="128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9" idx="2"/>
            <a:endCxn id="78" idx="0"/>
          </p:cNvCxnSpPr>
          <p:nvPr/>
        </p:nvCxnSpPr>
        <p:spPr>
          <a:xfrm rot="16200000" flipH="1">
            <a:off x="3456050" y="3268852"/>
            <a:ext cx="1015425" cy="67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0" idx="2"/>
            <a:endCxn id="78" idx="0"/>
          </p:cNvCxnSpPr>
          <p:nvPr/>
        </p:nvCxnSpPr>
        <p:spPr>
          <a:xfrm rot="5400000">
            <a:off x="3812949" y="3588424"/>
            <a:ext cx="1015425" cy="37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1" idx="2"/>
            <a:endCxn id="78" idx="0"/>
          </p:cNvCxnSpPr>
          <p:nvPr/>
        </p:nvCxnSpPr>
        <p:spPr>
          <a:xfrm rot="5400000">
            <a:off x="4141851" y="3259522"/>
            <a:ext cx="1015425" cy="695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62" idx="2"/>
            <a:endCxn id="78" idx="0"/>
          </p:cNvCxnSpPr>
          <p:nvPr/>
        </p:nvCxnSpPr>
        <p:spPr>
          <a:xfrm rot="5400000">
            <a:off x="4446651" y="2954722"/>
            <a:ext cx="1015425" cy="130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63" idx="2"/>
            <a:endCxn id="78" idx="0"/>
          </p:cNvCxnSpPr>
          <p:nvPr/>
        </p:nvCxnSpPr>
        <p:spPr>
          <a:xfrm rot="5400000">
            <a:off x="4751451" y="2649922"/>
            <a:ext cx="1015425" cy="1914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64" idx="2"/>
            <a:endCxn id="78" idx="0"/>
          </p:cNvCxnSpPr>
          <p:nvPr/>
        </p:nvCxnSpPr>
        <p:spPr>
          <a:xfrm rot="5400000">
            <a:off x="5056251" y="2345122"/>
            <a:ext cx="1015425" cy="2523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65" idx="2"/>
            <a:endCxn id="78" idx="0"/>
          </p:cNvCxnSpPr>
          <p:nvPr/>
        </p:nvCxnSpPr>
        <p:spPr>
          <a:xfrm rot="5400000">
            <a:off x="5361051" y="2040322"/>
            <a:ext cx="1015425" cy="313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66" idx="2"/>
            <a:endCxn id="78" idx="0"/>
          </p:cNvCxnSpPr>
          <p:nvPr/>
        </p:nvCxnSpPr>
        <p:spPr>
          <a:xfrm rot="5400000">
            <a:off x="5659823" y="1741550"/>
            <a:ext cx="1015425" cy="3731075"/>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676400" y="5486400"/>
            <a:ext cx="1914307" cy="584775"/>
          </a:xfrm>
          <a:prstGeom prst="rect">
            <a:avLst/>
          </a:prstGeom>
          <a:noFill/>
          <a:ln>
            <a:solidFill>
              <a:schemeClr val="accent5">
                <a:lumMod val="60000"/>
                <a:lumOff val="40000"/>
              </a:schemeClr>
            </a:solidFill>
          </a:ln>
        </p:spPr>
        <p:txBody>
          <a:bodyPr wrap="none" rtlCol="0">
            <a:spAutoFit/>
          </a:bodyPr>
          <a:lstStyle/>
          <a:p>
            <a:r>
              <a:rPr lang="ro-RO" sz="3200" dirty="0" smtClean="0">
                <a:solidFill>
                  <a:schemeClr val="bg1">
                    <a:lumMod val="95000"/>
                  </a:schemeClr>
                </a:solidFill>
              </a:rPr>
              <a:t>78 : </a:t>
            </a:r>
            <a:r>
              <a:rPr lang="ro-RO" sz="3200" dirty="0" smtClean="0">
                <a:solidFill>
                  <a:srgbClr val="00B050"/>
                </a:solidFill>
              </a:rPr>
              <a:t>10</a:t>
            </a:r>
            <a:r>
              <a:rPr lang="ro-RO" sz="3200" dirty="0" smtClean="0">
                <a:solidFill>
                  <a:schemeClr val="bg1">
                    <a:lumMod val="95000"/>
                  </a:schemeClr>
                </a:solidFill>
              </a:rPr>
              <a:t> = 7</a:t>
            </a:r>
            <a:endParaRPr lang="en-GB" sz="3200" dirty="0">
              <a:solidFill>
                <a:schemeClr val="bg1">
                  <a:lumMod val="95000"/>
                </a:schemeClr>
              </a:solidFill>
            </a:endParaRPr>
          </a:p>
        </p:txBody>
      </p:sp>
      <p:sp>
        <p:nvSpPr>
          <p:cNvPr id="123" name="Down Arrow 122"/>
          <p:cNvSpPr/>
          <p:nvPr/>
        </p:nvSpPr>
        <p:spPr>
          <a:xfrm>
            <a:off x="4267200" y="4762500"/>
            <a:ext cx="304800" cy="685800"/>
          </a:xfrm>
          <a:prstGeom prst="down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TextBox 123"/>
          <p:cNvSpPr txBox="1"/>
          <p:nvPr/>
        </p:nvSpPr>
        <p:spPr>
          <a:xfrm>
            <a:off x="3704593" y="5486400"/>
            <a:ext cx="1418593" cy="584775"/>
          </a:xfrm>
          <a:prstGeom prst="rect">
            <a:avLst/>
          </a:prstGeom>
          <a:noFill/>
          <a:ln w="12700">
            <a:solidFill>
              <a:schemeClr val="accent5">
                <a:lumMod val="40000"/>
                <a:lumOff val="60000"/>
              </a:schemeClr>
            </a:solidFill>
          </a:ln>
        </p:spPr>
        <p:txBody>
          <a:bodyPr wrap="none" rtlCol="0">
            <a:spAutoFit/>
          </a:bodyPr>
          <a:lstStyle/>
          <a:p>
            <a:r>
              <a:rPr lang="ro-RO" sz="3200" dirty="0" smtClean="0">
                <a:solidFill>
                  <a:schemeClr val="bg1">
                    <a:lumMod val="95000"/>
                  </a:schemeClr>
                </a:solidFill>
              </a:rPr>
              <a:t>rest = </a:t>
            </a:r>
            <a:r>
              <a:rPr lang="ro-RO" sz="3200" dirty="0" smtClean="0">
                <a:solidFill>
                  <a:schemeClr val="bg1"/>
                </a:solidFill>
              </a:rPr>
              <a:t>8</a:t>
            </a:r>
            <a:endParaRPr lang="en-GB" sz="3200" dirty="0">
              <a:solidFill>
                <a:schemeClr val="bg1"/>
              </a:solidFill>
            </a:endParaRPr>
          </a:p>
        </p:txBody>
      </p:sp>
      <p:sp>
        <p:nvSpPr>
          <p:cNvPr id="126" name="Right Arrow 125"/>
          <p:cNvSpPr/>
          <p:nvPr/>
        </p:nvSpPr>
        <p:spPr>
          <a:xfrm>
            <a:off x="5257800" y="5583380"/>
            <a:ext cx="762000" cy="360220"/>
          </a:xfrm>
          <a:prstGeom prst="rightArrow">
            <a:avLst/>
          </a:prstGeom>
          <a:solidFill>
            <a:schemeClr val="accent1">
              <a:alpha val="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TextBox 135"/>
          <p:cNvSpPr txBox="1"/>
          <p:nvPr/>
        </p:nvSpPr>
        <p:spPr>
          <a:xfrm>
            <a:off x="6128257" y="5486400"/>
            <a:ext cx="1720343" cy="584775"/>
          </a:xfrm>
          <a:prstGeom prst="rect">
            <a:avLst/>
          </a:prstGeom>
          <a:noFill/>
          <a:ln w="31750">
            <a:solidFill>
              <a:srgbClr val="92D050"/>
            </a:solidFill>
          </a:ln>
        </p:spPr>
        <p:txBody>
          <a:bodyPr wrap="none" rtlCol="0">
            <a:spAutoFit/>
          </a:bodyPr>
          <a:lstStyle/>
          <a:p>
            <a:r>
              <a:rPr lang="ro-RO" sz="3200" dirty="0" smtClean="0">
                <a:solidFill>
                  <a:srgbClr val="00B050"/>
                </a:solidFill>
              </a:rPr>
              <a:t>10</a:t>
            </a:r>
            <a:r>
              <a:rPr lang="ro-RO" sz="3200" dirty="0" smtClean="0">
                <a:solidFill>
                  <a:schemeClr val="bg1">
                    <a:lumMod val="95000"/>
                  </a:schemeClr>
                </a:solidFill>
              </a:rPr>
              <a:t> - 8 = </a:t>
            </a:r>
            <a:r>
              <a:rPr lang="ro-RO" sz="3200" dirty="0" smtClean="0">
                <a:solidFill>
                  <a:srgbClr val="92D050"/>
                </a:solidFill>
              </a:rPr>
              <a:t>2</a:t>
            </a:r>
            <a:endParaRPr lang="en-GB" sz="3200" dirty="0">
              <a:solidFill>
                <a:srgbClr val="92D05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cxnSp>
        <p:nvCxnSpPr>
          <p:cNvPr id="3" name="Straight Connector 2"/>
          <p:cNvCxnSpPr/>
          <p:nvPr/>
        </p:nvCxnSpPr>
        <p:spPr>
          <a:xfrm rot="5400000">
            <a:off x="1371600" y="3352800"/>
            <a:ext cx="5943600" cy="0"/>
          </a:xfrm>
          <a:prstGeom prst="line">
            <a:avLst/>
          </a:prstGeom>
          <a:ln w="95250">
            <a:solidFill>
              <a:srgbClr val="FECD54"/>
            </a:solidFill>
            <a:headEnd type="none"/>
            <a:tailEnd type="none"/>
          </a:ln>
          <a:effectLst>
            <a:outerShdw blurRad="38100" dist="88900" sx="103000" sy="103000" algn="tl" rotWithShape="0">
              <a:schemeClr val="tx1">
                <a:alpha val="86000"/>
              </a:schemeClr>
            </a:out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04800" y="117693"/>
            <a:ext cx="3657600" cy="6370975"/>
          </a:xfrm>
          <a:prstGeom prst="rect">
            <a:avLst/>
          </a:prstGeom>
          <a:noFill/>
        </p:spPr>
        <p:txBody>
          <a:bodyPr wrap="square" rtlCol="0">
            <a:spAutoFit/>
          </a:bodyPr>
          <a:lstStyle/>
          <a:p>
            <a:r>
              <a:rPr lang="ro-RO" sz="2400" dirty="0" smtClean="0">
                <a:solidFill>
                  <a:schemeClr val="bg1">
                    <a:lumMod val="95000"/>
                  </a:schemeClr>
                </a:solidFill>
              </a:rPr>
              <a:t>0 - C</a:t>
            </a:r>
          </a:p>
          <a:p>
            <a:r>
              <a:rPr lang="ro-RO" sz="2400" dirty="0" smtClean="0">
                <a:solidFill>
                  <a:schemeClr val="bg1">
                    <a:lumMod val="95000"/>
                  </a:schemeClr>
                </a:solidFill>
              </a:rPr>
              <a:t>1 – </a:t>
            </a:r>
            <a:r>
              <a:rPr lang="en-US" sz="2400" dirty="0" smtClean="0">
                <a:solidFill>
                  <a:schemeClr val="bg1">
                    <a:lumMod val="95000"/>
                  </a:schemeClr>
                </a:solidFill>
              </a:rPr>
              <a:t>a</a:t>
            </a:r>
            <a:r>
              <a:rPr lang="ro-RO" sz="2400" dirty="0" smtClean="0">
                <a:solidFill>
                  <a:schemeClr val="bg1">
                    <a:lumMod val="95000"/>
                  </a:schemeClr>
                </a:solidFill>
              </a:rPr>
              <a:t>Ță</a:t>
            </a:r>
          </a:p>
          <a:p>
            <a:r>
              <a:rPr lang="ro-RO" sz="2400" dirty="0" smtClean="0">
                <a:solidFill>
                  <a:schemeClr val="bg1">
                    <a:lumMod val="95000"/>
                  </a:schemeClr>
                </a:solidFill>
              </a:rPr>
              <a:t>2 – Duel</a:t>
            </a:r>
          </a:p>
          <a:p>
            <a:r>
              <a:rPr lang="ro-RO" sz="2400" dirty="0" smtClean="0">
                <a:solidFill>
                  <a:schemeClr val="bg1">
                    <a:lumMod val="95000"/>
                  </a:schemeClr>
                </a:solidFill>
              </a:rPr>
              <a:t>3 – Boa</a:t>
            </a:r>
          </a:p>
          <a:p>
            <a:r>
              <a:rPr lang="ro-RO" sz="2400" dirty="0" smtClean="0">
                <a:solidFill>
                  <a:schemeClr val="bg1">
                    <a:lumMod val="95000"/>
                  </a:schemeClr>
                </a:solidFill>
              </a:rPr>
              <a:t>4 – Rio</a:t>
            </a:r>
          </a:p>
          <a:p>
            <a:r>
              <a:rPr lang="ro-RO" sz="2400" dirty="0" smtClean="0">
                <a:solidFill>
                  <a:schemeClr val="bg1">
                    <a:lumMod val="95000"/>
                  </a:schemeClr>
                </a:solidFill>
              </a:rPr>
              <a:t>5 – Leu</a:t>
            </a:r>
          </a:p>
          <a:p>
            <a:r>
              <a:rPr lang="ro-RO" sz="2400" dirty="0" smtClean="0">
                <a:solidFill>
                  <a:schemeClr val="bg1">
                    <a:lumMod val="95000"/>
                  </a:schemeClr>
                </a:solidFill>
              </a:rPr>
              <a:t>6 – zeN</a:t>
            </a:r>
          </a:p>
          <a:p>
            <a:r>
              <a:rPr lang="ro-RO" sz="2400" dirty="0" smtClean="0">
                <a:solidFill>
                  <a:schemeClr val="bg1">
                    <a:lumMod val="95000"/>
                  </a:schemeClr>
                </a:solidFill>
              </a:rPr>
              <a:t>7 – Miau</a:t>
            </a:r>
          </a:p>
          <a:p>
            <a:r>
              <a:rPr lang="ro-RO" sz="2400" dirty="0" smtClean="0">
                <a:solidFill>
                  <a:schemeClr val="bg1">
                    <a:lumMod val="95000"/>
                  </a:schemeClr>
                </a:solidFill>
              </a:rPr>
              <a:t>8 – Șef </a:t>
            </a:r>
          </a:p>
          <a:p>
            <a:r>
              <a:rPr lang="ro-RO" sz="2400" dirty="0" smtClean="0">
                <a:solidFill>
                  <a:schemeClr val="bg1">
                    <a:lumMod val="95000"/>
                  </a:schemeClr>
                </a:solidFill>
              </a:rPr>
              <a:t>9 – </a:t>
            </a:r>
            <a:r>
              <a:rPr lang="en-US" sz="2400" dirty="0" err="1" smtClean="0">
                <a:solidFill>
                  <a:schemeClr val="bg1">
                    <a:lumMod val="95000"/>
                  </a:schemeClr>
                </a:solidFill>
              </a:rPr>
              <a:t>aP</a:t>
            </a:r>
            <a:r>
              <a:rPr lang="ro-RO" sz="2400" dirty="0" smtClean="0">
                <a:solidFill>
                  <a:schemeClr val="bg1">
                    <a:lumMod val="95000"/>
                  </a:schemeClr>
                </a:solidFill>
              </a:rPr>
              <a:t>ă</a:t>
            </a:r>
          </a:p>
          <a:p>
            <a:r>
              <a:rPr lang="ro-RO" sz="2400" dirty="0" smtClean="0">
                <a:solidFill>
                  <a:schemeClr val="bg1">
                    <a:lumMod val="95000"/>
                  </a:schemeClr>
                </a:solidFill>
              </a:rPr>
              <a:t>10 – ȚuiCă</a:t>
            </a:r>
            <a:endParaRPr lang="en-US" sz="2400" dirty="0" smtClean="0">
              <a:solidFill>
                <a:schemeClr val="bg1">
                  <a:lumMod val="95000"/>
                </a:schemeClr>
              </a:solidFill>
            </a:endParaRPr>
          </a:p>
          <a:p>
            <a:r>
              <a:rPr lang="en-US" sz="2400" dirty="0" smtClean="0">
                <a:solidFill>
                  <a:schemeClr val="bg1">
                    <a:lumMod val="95000"/>
                  </a:schemeClr>
                </a:solidFill>
              </a:rPr>
              <a:t>11 –</a:t>
            </a:r>
            <a:r>
              <a:rPr lang="ro-RO" sz="2400" dirty="0" smtClean="0">
                <a:solidFill>
                  <a:schemeClr val="bg1">
                    <a:lumMod val="95000"/>
                  </a:schemeClr>
                </a:solidFill>
              </a:rPr>
              <a:t> TaTi</a:t>
            </a:r>
            <a:endParaRPr lang="en-US" sz="2400" dirty="0" smtClean="0">
              <a:solidFill>
                <a:schemeClr val="bg1">
                  <a:lumMod val="95000"/>
                </a:schemeClr>
              </a:solidFill>
            </a:endParaRPr>
          </a:p>
          <a:p>
            <a:r>
              <a:rPr lang="en-US" sz="2400" dirty="0" smtClean="0">
                <a:solidFill>
                  <a:schemeClr val="bg1">
                    <a:lumMod val="95000"/>
                  </a:schemeClr>
                </a:solidFill>
              </a:rPr>
              <a:t>12 – </a:t>
            </a:r>
            <a:r>
              <a:rPr lang="ro-RO" sz="2400" dirty="0" smtClean="0">
                <a:solidFill>
                  <a:schemeClr val="bg1">
                    <a:lumMod val="95000"/>
                  </a:schemeClr>
                </a:solidFill>
              </a:rPr>
              <a:t>TeDdy (Teddy Bear)</a:t>
            </a:r>
          </a:p>
          <a:p>
            <a:r>
              <a:rPr lang="ro-RO" sz="2400" dirty="0" smtClean="0">
                <a:solidFill>
                  <a:schemeClr val="bg1">
                    <a:lumMod val="95000"/>
                  </a:schemeClr>
                </a:solidFill>
              </a:rPr>
              <a:t>13 – ToBă</a:t>
            </a:r>
          </a:p>
          <a:p>
            <a:r>
              <a:rPr lang="ro-RO" sz="2400" dirty="0" smtClean="0">
                <a:solidFill>
                  <a:schemeClr val="bg1">
                    <a:lumMod val="95000"/>
                  </a:schemeClr>
                </a:solidFill>
              </a:rPr>
              <a:t>14 – </a:t>
            </a:r>
            <a:r>
              <a:rPr lang="en-US" sz="2400" dirty="0" err="1" smtClean="0">
                <a:solidFill>
                  <a:schemeClr val="bg1">
                    <a:lumMod val="95000"/>
                  </a:schemeClr>
                </a:solidFill>
              </a:rPr>
              <a:t>TRon</a:t>
            </a:r>
            <a:endParaRPr lang="en-US" sz="2400" dirty="0" smtClean="0">
              <a:solidFill>
                <a:schemeClr val="bg1">
                  <a:lumMod val="95000"/>
                </a:schemeClr>
              </a:solidFill>
            </a:endParaRPr>
          </a:p>
          <a:p>
            <a:r>
              <a:rPr lang="en-US" sz="2400" dirty="0" smtClean="0">
                <a:solidFill>
                  <a:schemeClr val="bg1">
                    <a:lumMod val="95000"/>
                  </a:schemeClr>
                </a:solidFill>
              </a:rPr>
              <a:t>15 – </a:t>
            </a:r>
            <a:r>
              <a:rPr lang="ro-RO" sz="2400" dirty="0" smtClean="0">
                <a:solidFill>
                  <a:schemeClr val="bg1">
                    <a:lumMod val="95000"/>
                  </a:schemeClr>
                </a:solidFill>
              </a:rPr>
              <a:t>i</a:t>
            </a:r>
            <a:r>
              <a:rPr lang="en-US" sz="2400" dirty="0" smtClean="0">
                <a:solidFill>
                  <a:schemeClr val="bg1">
                    <a:lumMod val="95000"/>
                  </a:schemeClr>
                </a:solidFill>
              </a:rPr>
              <a:t>T</a:t>
            </a:r>
            <a:r>
              <a:rPr lang="ro-RO" sz="2400" dirty="0" smtClean="0">
                <a:solidFill>
                  <a:schemeClr val="bg1">
                    <a:lumMod val="95000"/>
                  </a:schemeClr>
                </a:solidFill>
              </a:rPr>
              <a:t>a</a:t>
            </a:r>
            <a:r>
              <a:rPr lang="en-US" sz="2400" dirty="0" smtClean="0">
                <a:solidFill>
                  <a:schemeClr val="bg1">
                    <a:lumMod val="95000"/>
                  </a:schemeClr>
                </a:solidFill>
              </a:rPr>
              <a:t>L</a:t>
            </a:r>
            <a:r>
              <a:rPr lang="ro-RO" sz="2400" dirty="0" smtClean="0">
                <a:solidFill>
                  <a:schemeClr val="bg1">
                    <a:lumMod val="95000"/>
                  </a:schemeClr>
                </a:solidFill>
              </a:rPr>
              <a:t>ia</a:t>
            </a:r>
            <a:endParaRPr lang="en-US" sz="2400" dirty="0" smtClean="0">
              <a:solidFill>
                <a:schemeClr val="bg1">
                  <a:lumMod val="95000"/>
                </a:schemeClr>
              </a:solidFill>
            </a:endParaRPr>
          </a:p>
          <a:p>
            <a:r>
              <a:rPr lang="en-US" sz="2400" dirty="0" smtClean="0">
                <a:solidFill>
                  <a:schemeClr val="bg1">
                    <a:lumMod val="95000"/>
                  </a:schemeClr>
                </a:solidFill>
              </a:rPr>
              <a:t>…..</a:t>
            </a:r>
          </a:p>
        </p:txBody>
      </p:sp>
      <p:sp>
        <p:nvSpPr>
          <p:cNvPr id="5" name="TextBox 4"/>
          <p:cNvSpPr txBox="1"/>
          <p:nvPr/>
        </p:nvSpPr>
        <p:spPr>
          <a:xfrm>
            <a:off x="5334000" y="228600"/>
            <a:ext cx="3200400" cy="6370975"/>
          </a:xfrm>
          <a:prstGeom prst="rect">
            <a:avLst/>
          </a:prstGeom>
          <a:noFill/>
        </p:spPr>
        <p:txBody>
          <a:bodyPr wrap="square" rtlCol="0">
            <a:spAutoFit/>
          </a:bodyPr>
          <a:lstStyle/>
          <a:p>
            <a:r>
              <a:rPr lang="ro-RO" sz="2400" dirty="0" smtClean="0">
                <a:solidFill>
                  <a:schemeClr val="bg1">
                    <a:lumMod val="95000"/>
                  </a:schemeClr>
                </a:solidFill>
              </a:rPr>
              <a:t>0 - C</a:t>
            </a:r>
          </a:p>
          <a:p>
            <a:r>
              <a:rPr lang="ro-RO" sz="2400" dirty="0" smtClean="0">
                <a:solidFill>
                  <a:schemeClr val="bg1">
                    <a:lumMod val="95000"/>
                  </a:schemeClr>
                </a:solidFill>
              </a:rPr>
              <a:t>1 – Tea</a:t>
            </a:r>
          </a:p>
          <a:p>
            <a:r>
              <a:rPr lang="ro-RO" sz="2400" dirty="0" smtClean="0">
                <a:solidFill>
                  <a:schemeClr val="bg1">
                    <a:lumMod val="95000"/>
                  </a:schemeClr>
                </a:solidFill>
              </a:rPr>
              <a:t>2 – Du</a:t>
            </a:r>
            <a:r>
              <a:rPr lang="en-US" sz="2400" dirty="0" smtClean="0">
                <a:solidFill>
                  <a:schemeClr val="bg1">
                    <a:lumMod val="95000"/>
                  </a:schemeClr>
                </a:solidFill>
              </a:rPr>
              <a:t>ó</a:t>
            </a:r>
            <a:endParaRPr lang="ro-RO" sz="2400" dirty="0" smtClean="0">
              <a:solidFill>
                <a:schemeClr val="bg1">
                  <a:lumMod val="95000"/>
                </a:schemeClr>
              </a:solidFill>
            </a:endParaRPr>
          </a:p>
          <a:p>
            <a:r>
              <a:rPr lang="ro-RO" sz="2400" dirty="0" smtClean="0">
                <a:solidFill>
                  <a:schemeClr val="bg1">
                    <a:lumMod val="95000"/>
                  </a:schemeClr>
                </a:solidFill>
              </a:rPr>
              <a:t>3 – Boa</a:t>
            </a:r>
          </a:p>
          <a:p>
            <a:r>
              <a:rPr lang="ro-RO" sz="2400" dirty="0" smtClean="0">
                <a:solidFill>
                  <a:schemeClr val="bg1">
                    <a:lumMod val="95000"/>
                  </a:schemeClr>
                </a:solidFill>
              </a:rPr>
              <a:t>4 – Ri</a:t>
            </a:r>
            <a:r>
              <a:rPr lang="en-US" sz="2400" dirty="0" smtClean="0">
                <a:solidFill>
                  <a:schemeClr val="bg1">
                    <a:lumMod val="95000"/>
                  </a:schemeClr>
                </a:solidFill>
              </a:rPr>
              <a:t>o</a:t>
            </a:r>
            <a:endParaRPr lang="ro-RO" sz="2400" dirty="0" smtClean="0">
              <a:solidFill>
                <a:schemeClr val="bg1">
                  <a:lumMod val="95000"/>
                </a:schemeClr>
              </a:solidFill>
            </a:endParaRPr>
          </a:p>
          <a:p>
            <a:r>
              <a:rPr lang="ro-RO" sz="2400" dirty="0" smtClean="0">
                <a:solidFill>
                  <a:schemeClr val="bg1">
                    <a:lumMod val="95000"/>
                  </a:schemeClr>
                </a:solidFill>
              </a:rPr>
              <a:t>5 – </a:t>
            </a:r>
            <a:r>
              <a:rPr lang="en-US" sz="2400" dirty="0" smtClean="0">
                <a:solidFill>
                  <a:schemeClr val="bg1">
                    <a:lumMod val="95000"/>
                  </a:schemeClr>
                </a:solidFill>
              </a:rPr>
              <a:t> </a:t>
            </a:r>
            <a:r>
              <a:rPr lang="en-US" sz="2400" dirty="0" err="1" smtClean="0">
                <a:solidFill>
                  <a:schemeClr val="bg1">
                    <a:lumMod val="95000"/>
                  </a:schemeClr>
                </a:solidFill>
              </a:rPr>
              <a:t>Ló</a:t>
            </a:r>
            <a:endParaRPr lang="ro-RO" sz="2400" dirty="0" smtClean="0">
              <a:solidFill>
                <a:schemeClr val="bg1">
                  <a:lumMod val="95000"/>
                </a:schemeClr>
              </a:solidFill>
            </a:endParaRPr>
          </a:p>
          <a:p>
            <a:r>
              <a:rPr lang="ro-RO" sz="2400" dirty="0" smtClean="0">
                <a:solidFill>
                  <a:schemeClr val="bg1">
                    <a:lumMod val="95000"/>
                  </a:schemeClr>
                </a:solidFill>
              </a:rPr>
              <a:t>6 –</a:t>
            </a:r>
            <a:r>
              <a:rPr lang="en-US" sz="2400" dirty="0" smtClean="0">
                <a:solidFill>
                  <a:schemeClr val="bg1">
                    <a:lumMod val="95000"/>
                  </a:schemeClr>
                </a:solidFill>
              </a:rPr>
              <a:t> </a:t>
            </a:r>
            <a:r>
              <a:rPr lang="en-US" sz="2400" dirty="0" err="1" smtClean="0">
                <a:solidFill>
                  <a:schemeClr val="bg1">
                    <a:lumMod val="95000"/>
                  </a:schemeClr>
                </a:solidFill>
              </a:rPr>
              <a:t>Kő</a:t>
            </a:r>
            <a:endParaRPr lang="ro-RO" sz="2400" dirty="0" smtClean="0">
              <a:solidFill>
                <a:schemeClr val="bg1">
                  <a:lumMod val="95000"/>
                </a:schemeClr>
              </a:solidFill>
            </a:endParaRPr>
          </a:p>
          <a:p>
            <a:r>
              <a:rPr lang="ro-RO" sz="2400" dirty="0" smtClean="0">
                <a:solidFill>
                  <a:schemeClr val="bg1">
                    <a:lumMod val="95000"/>
                  </a:schemeClr>
                </a:solidFill>
              </a:rPr>
              <a:t>7 – Miau</a:t>
            </a:r>
          </a:p>
          <a:p>
            <a:r>
              <a:rPr lang="ro-RO" sz="2400" dirty="0" smtClean="0">
                <a:solidFill>
                  <a:schemeClr val="bg1">
                    <a:lumMod val="95000"/>
                  </a:schemeClr>
                </a:solidFill>
              </a:rPr>
              <a:t>8 – </a:t>
            </a:r>
            <a:r>
              <a:rPr lang="en-US" sz="2400" dirty="0" err="1" smtClean="0">
                <a:solidFill>
                  <a:schemeClr val="bg1">
                    <a:lumMod val="95000"/>
                  </a:schemeClr>
                </a:solidFill>
              </a:rPr>
              <a:t>Sí</a:t>
            </a:r>
            <a:r>
              <a:rPr lang="ro-RO" sz="2400" dirty="0" smtClean="0">
                <a:solidFill>
                  <a:schemeClr val="bg1">
                    <a:lumMod val="95000"/>
                  </a:schemeClr>
                </a:solidFill>
              </a:rPr>
              <a:t> </a:t>
            </a:r>
          </a:p>
          <a:p>
            <a:r>
              <a:rPr lang="ro-RO" sz="2400" dirty="0" smtClean="0">
                <a:solidFill>
                  <a:schemeClr val="bg1">
                    <a:lumMod val="95000"/>
                  </a:schemeClr>
                </a:solidFill>
              </a:rPr>
              <a:t>9 – </a:t>
            </a:r>
            <a:r>
              <a:rPr lang="en-US" sz="2400" dirty="0" err="1" smtClean="0">
                <a:solidFill>
                  <a:schemeClr val="bg1">
                    <a:lumMod val="95000"/>
                  </a:schemeClr>
                </a:solidFill>
              </a:rPr>
              <a:t>aPa</a:t>
            </a:r>
            <a:endParaRPr lang="ro-RO" sz="2400" dirty="0" smtClean="0">
              <a:solidFill>
                <a:schemeClr val="bg1">
                  <a:lumMod val="95000"/>
                </a:schemeClr>
              </a:solidFill>
            </a:endParaRPr>
          </a:p>
          <a:p>
            <a:r>
              <a:rPr lang="ro-RO" sz="2400" dirty="0" smtClean="0">
                <a:solidFill>
                  <a:schemeClr val="bg1">
                    <a:lumMod val="95000"/>
                  </a:schemeClr>
                </a:solidFill>
              </a:rPr>
              <a:t>10 - </a:t>
            </a:r>
            <a:r>
              <a:rPr lang="en-US" sz="2400" dirty="0" err="1" smtClean="0">
                <a:solidFill>
                  <a:schemeClr val="bg1">
                    <a:lumMod val="95000"/>
                  </a:schemeClr>
                </a:solidFill>
              </a:rPr>
              <a:t>uTCa</a:t>
            </a:r>
            <a:endParaRPr lang="ro-RO" sz="2400" dirty="0" smtClean="0">
              <a:solidFill>
                <a:schemeClr val="bg1">
                  <a:lumMod val="95000"/>
                </a:schemeClr>
              </a:solidFill>
            </a:endParaRPr>
          </a:p>
          <a:p>
            <a:r>
              <a:rPr lang="ro-RO" sz="2400" dirty="0" smtClean="0">
                <a:solidFill>
                  <a:schemeClr val="bg1">
                    <a:lumMod val="95000"/>
                  </a:schemeClr>
                </a:solidFill>
              </a:rPr>
              <a:t>11</a:t>
            </a:r>
            <a:r>
              <a:rPr lang="en-US" sz="2400" dirty="0" smtClean="0">
                <a:solidFill>
                  <a:schemeClr val="bg1">
                    <a:lumMod val="95000"/>
                  </a:schemeClr>
                </a:solidFill>
              </a:rPr>
              <a:t> - </a:t>
            </a:r>
            <a:r>
              <a:rPr lang="en-US" sz="2400" dirty="0" err="1" smtClean="0">
                <a:solidFill>
                  <a:schemeClr val="bg1">
                    <a:lumMod val="95000"/>
                  </a:schemeClr>
                </a:solidFill>
              </a:rPr>
              <a:t>TeTő</a:t>
            </a:r>
            <a:endParaRPr lang="ro-RO" sz="2400" dirty="0" smtClean="0">
              <a:solidFill>
                <a:schemeClr val="bg1">
                  <a:lumMod val="95000"/>
                </a:schemeClr>
              </a:solidFill>
            </a:endParaRPr>
          </a:p>
          <a:p>
            <a:r>
              <a:rPr lang="ro-RO" sz="2400" dirty="0" smtClean="0">
                <a:solidFill>
                  <a:schemeClr val="bg1">
                    <a:lumMod val="95000"/>
                  </a:schemeClr>
                </a:solidFill>
              </a:rPr>
              <a:t>12</a:t>
            </a:r>
            <a:r>
              <a:rPr lang="en-US" sz="2400" dirty="0" smtClean="0">
                <a:solidFill>
                  <a:schemeClr val="bg1">
                    <a:lumMod val="95000"/>
                  </a:schemeClr>
                </a:solidFill>
              </a:rPr>
              <a:t> – </a:t>
            </a:r>
            <a:r>
              <a:rPr lang="en-US" sz="2400" dirty="0" err="1" smtClean="0">
                <a:solidFill>
                  <a:schemeClr val="bg1">
                    <a:lumMod val="95000"/>
                  </a:schemeClr>
                </a:solidFill>
              </a:rPr>
              <a:t>TüDő</a:t>
            </a:r>
            <a:endParaRPr lang="ro-RO" sz="2400" dirty="0" smtClean="0">
              <a:solidFill>
                <a:schemeClr val="bg1">
                  <a:lumMod val="95000"/>
                </a:schemeClr>
              </a:solidFill>
            </a:endParaRPr>
          </a:p>
          <a:p>
            <a:r>
              <a:rPr lang="ro-RO" sz="2400" dirty="0" smtClean="0">
                <a:solidFill>
                  <a:schemeClr val="bg1">
                    <a:lumMod val="95000"/>
                  </a:schemeClr>
                </a:solidFill>
              </a:rPr>
              <a:t>13 – ToBoz</a:t>
            </a:r>
          </a:p>
          <a:p>
            <a:r>
              <a:rPr lang="ro-RO" sz="2400" dirty="0" smtClean="0">
                <a:solidFill>
                  <a:schemeClr val="bg1">
                    <a:lumMod val="95000"/>
                  </a:schemeClr>
                </a:solidFill>
              </a:rPr>
              <a:t>14 – TR</a:t>
            </a:r>
            <a:r>
              <a:rPr lang="en-US" sz="2400" dirty="0" err="1" smtClean="0">
                <a:solidFill>
                  <a:schemeClr val="bg1">
                    <a:lumMod val="95000"/>
                  </a:schemeClr>
                </a:solidFill>
              </a:rPr>
              <a:t>ón</a:t>
            </a:r>
            <a:endParaRPr lang="en-US" sz="2400" dirty="0" smtClean="0">
              <a:solidFill>
                <a:schemeClr val="bg1">
                  <a:lumMod val="95000"/>
                </a:schemeClr>
              </a:solidFill>
            </a:endParaRPr>
          </a:p>
          <a:p>
            <a:r>
              <a:rPr lang="en-US" sz="2400" dirty="0" smtClean="0">
                <a:solidFill>
                  <a:schemeClr val="bg1">
                    <a:lumMod val="95000"/>
                  </a:schemeClr>
                </a:solidFill>
              </a:rPr>
              <a:t>15 – </a:t>
            </a:r>
            <a:r>
              <a:rPr lang="en-US" sz="2400" dirty="0" err="1" smtClean="0">
                <a:solidFill>
                  <a:schemeClr val="bg1">
                    <a:lumMod val="95000"/>
                  </a:schemeClr>
                </a:solidFill>
              </a:rPr>
              <a:t>TáL</a:t>
            </a:r>
            <a:endParaRPr lang="en-US" sz="2400" dirty="0" smtClean="0">
              <a:solidFill>
                <a:schemeClr val="bg1">
                  <a:lumMod val="95000"/>
                </a:schemeClr>
              </a:solidFill>
            </a:endParaRPr>
          </a:p>
          <a:p>
            <a:r>
              <a:rPr lang="en-US" sz="2400" dirty="0" smtClean="0">
                <a:solidFill>
                  <a:schemeClr val="bg1">
                    <a:lumMod val="95000"/>
                  </a:schemeClr>
                </a:solidFill>
              </a:rPr>
              <a:t>…</a:t>
            </a:r>
            <a:endParaRPr lang="en-GB" sz="2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TextBox 2"/>
          <p:cNvSpPr txBox="1"/>
          <p:nvPr/>
        </p:nvSpPr>
        <p:spPr>
          <a:xfrm>
            <a:off x="762000" y="1752600"/>
            <a:ext cx="7848600" cy="4524315"/>
          </a:xfrm>
          <a:prstGeom prst="rect">
            <a:avLst/>
          </a:prstGeom>
          <a:noFill/>
        </p:spPr>
        <p:txBody>
          <a:bodyPr wrap="square" rtlCol="0">
            <a:spAutoFit/>
          </a:bodyPr>
          <a:lstStyle/>
          <a:p>
            <a:pPr>
              <a:buFont typeface="Wingdings" pitchFamily="2" charset="2"/>
              <a:buChar char="ü"/>
            </a:pPr>
            <a:r>
              <a:rPr lang="ro-RO" sz="3200" dirty="0" smtClean="0">
                <a:solidFill>
                  <a:schemeClr val="bg1"/>
                </a:solidFill>
              </a:rPr>
              <a:t>   Fișier simplu de text</a:t>
            </a:r>
          </a:p>
          <a:p>
            <a:pPr>
              <a:buFont typeface="Wingdings" pitchFamily="2" charset="2"/>
              <a:buChar char="ü"/>
            </a:pPr>
            <a:r>
              <a:rPr lang="ro-RO" sz="3200" dirty="0" smtClean="0">
                <a:solidFill>
                  <a:schemeClr val="bg1"/>
                </a:solidFill>
              </a:rPr>
              <a:t>   Excel</a:t>
            </a:r>
          </a:p>
          <a:p>
            <a:pPr>
              <a:buFont typeface="Wingdings" pitchFamily="2" charset="2"/>
              <a:buChar char="ü"/>
            </a:pPr>
            <a:r>
              <a:rPr lang="ro-RO" sz="3200" dirty="0" smtClean="0">
                <a:solidFill>
                  <a:schemeClr val="bg1"/>
                </a:solidFill>
              </a:rPr>
              <a:t>   Word</a:t>
            </a:r>
          </a:p>
          <a:p>
            <a:pPr>
              <a:buFont typeface="Wingdings" pitchFamily="2" charset="2"/>
              <a:buChar char="ü"/>
            </a:pPr>
            <a:r>
              <a:rPr lang="ro-RO" sz="3200" dirty="0" smtClean="0">
                <a:solidFill>
                  <a:schemeClr val="bg1"/>
                </a:solidFill>
              </a:rPr>
              <a:t>   PDF</a:t>
            </a:r>
          </a:p>
          <a:p>
            <a:pPr>
              <a:buFont typeface="Wingdings" pitchFamily="2" charset="2"/>
              <a:buChar char="ü"/>
            </a:pPr>
            <a:r>
              <a:rPr lang="ro-RO" sz="3200" dirty="0" smtClean="0">
                <a:solidFill>
                  <a:schemeClr val="bg1"/>
                </a:solidFill>
              </a:rPr>
              <a:t>   Imagine</a:t>
            </a:r>
          </a:p>
          <a:p>
            <a:pPr>
              <a:buFont typeface="Wingdings" pitchFamily="2" charset="2"/>
              <a:buChar char="ü"/>
            </a:pPr>
            <a:r>
              <a:rPr lang="ro-RO" sz="3200" dirty="0" smtClean="0">
                <a:solidFill>
                  <a:schemeClr val="bg1"/>
                </a:solidFill>
              </a:rPr>
              <a:t>   Powerpoint</a:t>
            </a:r>
          </a:p>
          <a:p>
            <a:pPr>
              <a:buFont typeface="Wingdings" pitchFamily="2" charset="2"/>
              <a:buChar char="ü"/>
            </a:pPr>
            <a:r>
              <a:rPr lang="ro-RO" sz="3200" dirty="0" smtClean="0">
                <a:solidFill>
                  <a:schemeClr val="bg1"/>
                </a:solidFill>
              </a:rPr>
              <a:t>   Archivă: RAR, ZIP, TAR, GZ, ...</a:t>
            </a:r>
          </a:p>
          <a:p>
            <a:endParaRPr lang="ro-RO" sz="3200" dirty="0" smtClean="0">
              <a:solidFill>
                <a:schemeClr val="bg1"/>
              </a:solidFill>
            </a:endParaRPr>
          </a:p>
          <a:p>
            <a:pPr>
              <a:buFont typeface="Wingdings" pitchFamily="2" charset="2"/>
              <a:buChar char="ü"/>
            </a:pPr>
            <a:r>
              <a:rPr lang="ro-RO" sz="3200" dirty="0" smtClean="0">
                <a:solidFill>
                  <a:schemeClr val="bg1"/>
                </a:solidFill>
              </a:rPr>
              <a:t>   etc ...</a:t>
            </a:r>
            <a:endParaRPr lang="en-GB" sz="3200" dirty="0">
              <a:solidFill>
                <a:schemeClr val="bg1"/>
              </a:solidFill>
            </a:endParaRPr>
          </a:p>
        </p:txBody>
      </p:sp>
      <p:sp>
        <p:nvSpPr>
          <p:cNvPr id="4" name="TextBox 3"/>
          <p:cNvSpPr txBox="1"/>
          <p:nvPr/>
        </p:nvSpPr>
        <p:spPr>
          <a:xfrm>
            <a:off x="685800" y="533400"/>
            <a:ext cx="6477000" cy="707886"/>
          </a:xfrm>
          <a:prstGeom prst="rect">
            <a:avLst/>
          </a:prstGeom>
          <a:noFill/>
        </p:spPr>
        <p:txBody>
          <a:bodyPr wrap="square" rtlCol="0">
            <a:spAutoFit/>
          </a:bodyPr>
          <a:lstStyle/>
          <a:p>
            <a:r>
              <a:rPr lang="ro-RO" sz="4000" dirty="0" smtClean="0">
                <a:solidFill>
                  <a:schemeClr val="bg1"/>
                </a:solidFill>
              </a:rPr>
              <a:t>PII-uri putem găsi în: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6000" r="-6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5250" y="1541071"/>
            <a:ext cx="8972550" cy="508832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2514600" y="152400"/>
            <a:ext cx="4267200" cy="1262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5" name="Rectangle 4"/>
          <p:cNvSpPr/>
          <p:nvPr/>
        </p:nvSpPr>
        <p:spPr>
          <a:xfrm>
            <a:off x="6858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HARD</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6858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EASY</a:t>
            </a:r>
            <a:endParaRPr lang="en-GB" sz="4000" dirty="0">
              <a:solidFill>
                <a:schemeClr val="accent5">
                  <a:lumMod val="60000"/>
                  <a:lumOff val="40000"/>
                </a:schemeClr>
              </a:solidFill>
            </a:endParaRPr>
          </a:p>
        </p:txBody>
      </p:sp>
      <p:sp>
        <p:nvSpPr>
          <p:cNvPr id="4" name="Rectangle 3"/>
          <p:cNvSpPr/>
          <p:nvPr/>
        </p:nvSpPr>
        <p:spPr>
          <a:xfrm>
            <a:off x="4724400" y="16002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MEDIUM</a:t>
            </a:r>
            <a:endParaRPr lang="en-GB" sz="4000" dirty="0">
              <a:solidFill>
                <a:schemeClr val="accent5">
                  <a:lumMod val="60000"/>
                  <a:lumOff val="40000"/>
                </a:schemeClr>
              </a:solidFill>
            </a:endParaRPr>
          </a:p>
        </p:txBody>
      </p:sp>
      <p:sp>
        <p:nvSpPr>
          <p:cNvPr id="5" name="Rectangle 4"/>
          <p:cNvSpPr/>
          <p:nvPr/>
        </p:nvSpPr>
        <p:spPr>
          <a:xfrm>
            <a:off x="6858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HARD</a:t>
            </a:r>
            <a:endParaRPr lang="en-GB" sz="4000" dirty="0">
              <a:solidFill>
                <a:schemeClr val="accent5">
                  <a:lumMod val="60000"/>
                  <a:lumOff val="40000"/>
                </a:schemeClr>
              </a:solidFill>
            </a:endParaRPr>
          </a:p>
        </p:txBody>
      </p:sp>
      <p:sp>
        <p:nvSpPr>
          <p:cNvPr id="6" name="Rectangle 5"/>
          <p:cNvSpPr/>
          <p:nvPr/>
        </p:nvSpPr>
        <p:spPr>
          <a:xfrm>
            <a:off x="4724400" y="3962400"/>
            <a:ext cx="3733800" cy="2057400"/>
          </a:xfrm>
          <a:prstGeom prst="rect">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5">
                    <a:lumMod val="60000"/>
                    <a:lumOff val="40000"/>
                  </a:schemeClr>
                </a:solidFill>
              </a:rPr>
              <a:t>VERY  HARD</a:t>
            </a:r>
            <a:endParaRPr lang="en-GB" sz="4000" dirty="0">
              <a:solidFill>
                <a:schemeClr val="accent5">
                  <a:lumMod val="60000"/>
                  <a:lumOff val="40000"/>
                </a:schemeClr>
              </a:solidFill>
            </a:endParaRPr>
          </a:p>
        </p:txBody>
      </p:sp>
      <p:sp>
        <p:nvSpPr>
          <p:cNvPr id="7" name="TextBox 6"/>
          <p:cNvSpPr txBox="1"/>
          <p:nvPr/>
        </p:nvSpPr>
        <p:spPr>
          <a:xfrm>
            <a:off x="0" y="304800"/>
            <a:ext cx="9144000" cy="707886"/>
          </a:xfrm>
          <a:prstGeom prst="rect">
            <a:avLst/>
          </a:prstGeom>
          <a:noFill/>
        </p:spPr>
        <p:txBody>
          <a:bodyPr wrap="square" rtlCol="0">
            <a:spAutoFit/>
          </a:bodyPr>
          <a:lstStyle/>
          <a:p>
            <a:pPr algn="ctr"/>
            <a:r>
              <a:rPr lang="en-US" sz="4000" dirty="0" err="1" smtClean="0">
                <a:solidFill>
                  <a:schemeClr val="bg1">
                    <a:lumMod val="95000"/>
                  </a:schemeClr>
                </a:solidFill>
                <a:latin typeface="Palatino Linotype" pitchFamily="18" charset="0"/>
              </a:rPr>
              <a:t>Categorii</a:t>
            </a:r>
            <a:r>
              <a:rPr lang="en-US" sz="4000" dirty="0" smtClean="0">
                <a:solidFill>
                  <a:schemeClr val="bg1">
                    <a:lumMod val="95000"/>
                  </a:schemeClr>
                </a:solidFill>
                <a:latin typeface="Palatino Linotype" pitchFamily="18" charset="0"/>
              </a:rPr>
              <a:t> de </a:t>
            </a:r>
            <a:r>
              <a:rPr lang="en-US" sz="4000" dirty="0" err="1" smtClean="0">
                <a:solidFill>
                  <a:schemeClr val="bg1">
                    <a:lumMod val="95000"/>
                  </a:schemeClr>
                </a:solidFill>
                <a:latin typeface="Palatino Linotype" pitchFamily="18" charset="0"/>
              </a:rPr>
              <a:t>complexitate</a:t>
            </a:r>
            <a:endParaRPr lang="en-GB" sz="4000" dirty="0">
              <a:solidFill>
                <a:schemeClr val="bg1">
                  <a:lumMod val="95000"/>
                </a:schemeClr>
              </a:solidFill>
              <a:latin typeface="Palatino Linotype"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133600"/>
            <a:ext cx="9144000" cy="1323439"/>
          </a:xfrm>
          <a:prstGeom prst="rect">
            <a:avLst/>
          </a:prstGeom>
          <a:noFill/>
        </p:spPr>
        <p:txBody>
          <a:bodyPr wrap="square" rtlCol="0">
            <a:spAutoFit/>
          </a:bodyPr>
          <a:lstStyle/>
          <a:p>
            <a:pPr algn="ctr"/>
            <a:r>
              <a:rPr lang="en-US" sz="4000" dirty="0" smtClean="0">
                <a:solidFill>
                  <a:schemeClr val="bg1">
                    <a:lumMod val="95000"/>
                  </a:schemeClr>
                </a:solidFill>
              </a:rPr>
              <a:t>Cum </a:t>
            </a:r>
            <a:r>
              <a:rPr lang="en-US" sz="4000" dirty="0" err="1" smtClean="0">
                <a:solidFill>
                  <a:schemeClr val="bg1">
                    <a:lumMod val="95000"/>
                  </a:schemeClr>
                </a:solidFill>
              </a:rPr>
              <a:t>arat</a:t>
            </a:r>
            <a:r>
              <a:rPr lang="ro-RO" sz="4000" dirty="0" smtClean="0">
                <a:solidFill>
                  <a:schemeClr val="bg1">
                    <a:lumMod val="95000"/>
                  </a:schemeClr>
                </a:solidFill>
              </a:rPr>
              <a:t>ă un exrcițiu de programare </a:t>
            </a:r>
            <a:endParaRPr lang="en-US" sz="4000" dirty="0" smtClean="0">
              <a:solidFill>
                <a:schemeClr val="bg1">
                  <a:lumMod val="95000"/>
                </a:schemeClr>
              </a:solidFill>
            </a:endParaRPr>
          </a:p>
          <a:p>
            <a:pPr algn="ctr"/>
            <a:r>
              <a:rPr lang="en-US" sz="4000" dirty="0" smtClean="0">
                <a:solidFill>
                  <a:schemeClr val="bg1">
                    <a:lumMod val="95000"/>
                  </a:schemeClr>
                </a:solidFill>
              </a:rPr>
              <a:t>“</a:t>
            </a:r>
            <a:r>
              <a:rPr lang="ro-RO" sz="4000" dirty="0" smtClean="0">
                <a:solidFill>
                  <a:schemeClr val="bg1">
                    <a:lumMod val="95000"/>
                  </a:schemeClr>
                </a:solidFill>
              </a:rPr>
              <a:t>very hard</a:t>
            </a:r>
            <a:r>
              <a:rPr lang="en-US" sz="4000" dirty="0" smtClean="0">
                <a:solidFill>
                  <a:schemeClr val="bg1">
                    <a:lumMod val="95000"/>
                  </a:schemeClr>
                </a:solidFill>
              </a:rPr>
              <a:t>”</a:t>
            </a:r>
            <a:r>
              <a:rPr lang="ro-RO" sz="4000" dirty="0" smtClean="0">
                <a:solidFill>
                  <a:schemeClr val="bg1">
                    <a:lumMod val="95000"/>
                  </a:schemeClr>
                </a:solidFill>
              </a:rPr>
              <a:t>?</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0" y="533400"/>
            <a:ext cx="9144000" cy="707886"/>
          </a:xfrm>
          <a:prstGeom prst="rect">
            <a:avLst/>
          </a:prstGeom>
        </p:spPr>
        <p:txBody>
          <a:bodyPr wrap="square">
            <a:spAutoFit/>
          </a:bodyPr>
          <a:lstStyle/>
          <a:p>
            <a:pPr algn="ctr"/>
            <a:r>
              <a:rPr lang="en-US" sz="4000" dirty="0" smtClean="0">
                <a:solidFill>
                  <a:schemeClr val="bg1">
                    <a:lumMod val="95000"/>
                  </a:schemeClr>
                </a:solidFill>
              </a:rPr>
              <a:t>Shadows of the Knight - Episode 2</a:t>
            </a:r>
            <a:endParaRPr lang="en-GB" sz="4000" dirty="0">
              <a:solidFill>
                <a:schemeClr val="bg1">
                  <a:lumMod val="95000"/>
                </a:schemeClr>
              </a:solidFill>
            </a:endParaRPr>
          </a:p>
        </p:txBody>
      </p:sp>
      <p:sp>
        <p:nvSpPr>
          <p:cNvPr id="3" name="Rectangle 2"/>
          <p:cNvSpPr/>
          <p:nvPr/>
        </p:nvSpPr>
        <p:spPr>
          <a:xfrm>
            <a:off x="0" y="2743200"/>
            <a:ext cx="9144000" cy="2062103"/>
          </a:xfrm>
          <a:prstGeom prst="rect">
            <a:avLst/>
          </a:prstGeom>
        </p:spPr>
        <p:txBody>
          <a:bodyPr wrap="square">
            <a:spAutoFit/>
          </a:bodyPr>
          <a:lstStyle/>
          <a:p>
            <a:pPr algn="ctr"/>
            <a:r>
              <a:rPr lang="en-US" sz="3200" dirty="0" smtClean="0">
                <a:solidFill>
                  <a:schemeClr val="bg1">
                    <a:lumMod val="95000"/>
                  </a:schemeClr>
                </a:solidFill>
              </a:rPr>
              <a:t>“Due </a:t>
            </a:r>
            <a:r>
              <a:rPr lang="en-US" sz="3200" dirty="0" smtClean="0">
                <a:solidFill>
                  <a:schemeClr val="bg1">
                    <a:lumMod val="95000"/>
                  </a:schemeClr>
                </a:solidFill>
              </a:rPr>
              <a:t>to the new heat cloak shielding the bombs, the device can no longer provide the direction of the bombs! It can only indicate whether Batman is getting closer or further away from the bombs</a:t>
            </a:r>
            <a:r>
              <a:rPr lang="en-US" sz="3200" dirty="0" smtClean="0">
                <a:solidFill>
                  <a:schemeClr val="bg1">
                    <a:lumMod val="95000"/>
                  </a:schemeClr>
                </a:solidFill>
              </a:rPr>
              <a:t>.”</a:t>
            </a:r>
            <a:endParaRPr lang="en-GB" sz="32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609600" y="914400"/>
            <a:ext cx="2895600" cy="2585323"/>
          </a:xfrm>
          <a:prstGeom prst="rect">
            <a:avLst/>
          </a:prstGeom>
          <a:noFill/>
        </p:spPr>
        <p:txBody>
          <a:bodyPr wrap="square" rtlCol="0">
            <a:spAutoFit/>
          </a:bodyPr>
          <a:lstStyle/>
          <a:p>
            <a:r>
              <a:rPr lang="en-US" dirty="0" err="1" smtClean="0">
                <a:solidFill>
                  <a:srgbClr val="FFFF79"/>
                </a:solidFill>
              </a:rPr>
              <a:t>Cuvinte</a:t>
            </a:r>
            <a:r>
              <a:rPr lang="en-US" dirty="0" smtClean="0">
                <a:solidFill>
                  <a:srgbClr val="FFFF79"/>
                </a:solidFill>
              </a:rPr>
              <a:t> enumerate in </a:t>
            </a:r>
            <a:r>
              <a:rPr lang="en-US" dirty="0" err="1" smtClean="0">
                <a:solidFill>
                  <a:srgbClr val="FFFF79"/>
                </a:solidFill>
              </a:rPr>
              <a:t>ordine</a:t>
            </a:r>
            <a:endParaRPr lang="en-US" dirty="0" smtClean="0">
              <a:solidFill>
                <a:srgbClr val="FFFF79"/>
              </a:solidFill>
            </a:endParaRPr>
          </a:p>
          <a:p>
            <a:endParaRPr lang="en-US" dirty="0" smtClean="0">
              <a:solidFill>
                <a:srgbClr val="FFFF79"/>
              </a:solidFill>
            </a:endParaRPr>
          </a:p>
          <a:p>
            <a:r>
              <a:rPr lang="en-US" dirty="0" err="1" smtClean="0">
                <a:solidFill>
                  <a:srgbClr val="FFFF79"/>
                </a:solidFill>
              </a:rPr>
              <a:t>Numere</a:t>
            </a:r>
            <a:r>
              <a:rPr lang="en-US" dirty="0" smtClean="0">
                <a:solidFill>
                  <a:srgbClr val="FFFF79"/>
                </a:solidFill>
              </a:rPr>
              <a:t> de </a:t>
            </a:r>
            <a:r>
              <a:rPr lang="en-US" dirty="0" err="1" smtClean="0">
                <a:solidFill>
                  <a:srgbClr val="FFFF79"/>
                </a:solidFill>
              </a:rPr>
              <a:t>telefon</a:t>
            </a:r>
            <a:endParaRPr lang="en-US" dirty="0" smtClean="0">
              <a:solidFill>
                <a:srgbClr val="FFFF79"/>
              </a:solidFill>
            </a:endParaRPr>
          </a:p>
          <a:p>
            <a:endParaRPr lang="en-US" dirty="0" smtClean="0">
              <a:solidFill>
                <a:srgbClr val="FFFF79"/>
              </a:solidFill>
            </a:endParaRPr>
          </a:p>
          <a:p>
            <a:r>
              <a:rPr lang="en-US" dirty="0" smtClean="0">
                <a:solidFill>
                  <a:srgbClr val="FFFF79"/>
                </a:solidFill>
              </a:rPr>
              <a:t>Cod PIN</a:t>
            </a:r>
            <a:r>
              <a:rPr lang="ro-RO" dirty="0" smtClean="0">
                <a:solidFill>
                  <a:srgbClr val="FFFF79"/>
                </a:solidFill>
              </a:rPr>
              <a:t>, IBAN, CNP</a:t>
            </a:r>
            <a:endParaRPr lang="en-US" dirty="0" smtClean="0">
              <a:solidFill>
                <a:srgbClr val="FFFF79"/>
              </a:solidFill>
            </a:endParaRPr>
          </a:p>
          <a:p>
            <a:endParaRPr lang="en-US" dirty="0" smtClean="0">
              <a:solidFill>
                <a:srgbClr val="FFFF79"/>
              </a:solidFill>
            </a:endParaRPr>
          </a:p>
          <a:p>
            <a:r>
              <a:rPr lang="en-US" dirty="0" err="1" smtClean="0">
                <a:solidFill>
                  <a:srgbClr val="FFFF79"/>
                </a:solidFill>
              </a:rPr>
              <a:t>Ani</a:t>
            </a:r>
            <a:r>
              <a:rPr lang="en-US" dirty="0" smtClean="0">
                <a:solidFill>
                  <a:srgbClr val="FFFF79"/>
                </a:solidFill>
              </a:rPr>
              <a:t> (is</a:t>
            </a:r>
            <a:r>
              <a:rPr lang="ro-RO" dirty="0" smtClean="0">
                <a:solidFill>
                  <a:srgbClr val="FFFF79"/>
                </a:solidFill>
              </a:rPr>
              <a:t>torie)</a:t>
            </a:r>
            <a:endParaRPr lang="en-US" dirty="0" smtClean="0">
              <a:solidFill>
                <a:srgbClr val="FFFF79"/>
              </a:solidFill>
            </a:endParaRPr>
          </a:p>
          <a:p>
            <a:endParaRPr lang="en-US" dirty="0" smtClean="0">
              <a:solidFill>
                <a:srgbClr val="FFFF79"/>
              </a:solidFill>
            </a:endParaRPr>
          </a:p>
          <a:p>
            <a:endParaRPr lang="en-GB" dirty="0">
              <a:solidFill>
                <a:srgbClr val="FFFF79"/>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3" name="Rectangle 2"/>
          <p:cNvSpPr/>
          <p:nvPr/>
        </p:nvSpPr>
        <p:spPr>
          <a:xfrm>
            <a:off x="0" y="762000"/>
            <a:ext cx="9144000" cy="4832092"/>
          </a:xfrm>
          <a:prstGeom prst="rect">
            <a:avLst/>
          </a:prstGeom>
        </p:spPr>
        <p:txBody>
          <a:bodyPr wrap="square">
            <a:spAutoFit/>
          </a:bodyPr>
          <a:lstStyle/>
          <a:p>
            <a:r>
              <a:rPr lang="en-US" sz="2800" dirty="0" smtClean="0">
                <a:solidFill>
                  <a:schemeClr val="tx2">
                    <a:lumMod val="60000"/>
                    <a:lumOff val="40000"/>
                  </a:schemeClr>
                </a:solidFill>
              </a:rPr>
              <a:t>COLDER</a:t>
            </a:r>
            <a:r>
              <a:rPr lang="en-US" sz="2800" dirty="0" smtClean="0">
                <a:solidFill>
                  <a:schemeClr val="bg1">
                    <a:lumMod val="95000"/>
                  </a:schemeClr>
                </a:solidFill>
              </a:rPr>
              <a:t> Batman is further away from the bombs than he was before </a:t>
            </a:r>
            <a:r>
              <a:rPr lang="en-US" sz="2800" dirty="0" smtClean="0">
                <a:solidFill>
                  <a:schemeClr val="bg1">
                    <a:lumMod val="95000"/>
                  </a:schemeClr>
                </a:solidFill>
              </a:rPr>
              <a:t>jumping</a:t>
            </a:r>
          </a:p>
          <a:p>
            <a:endParaRPr lang="en-US" sz="2800" dirty="0" smtClean="0">
              <a:solidFill>
                <a:schemeClr val="bg1">
                  <a:lumMod val="95000"/>
                </a:schemeClr>
              </a:solidFill>
            </a:endParaRPr>
          </a:p>
          <a:p>
            <a:r>
              <a:rPr lang="en-US" sz="2800" dirty="0" smtClean="0">
                <a:solidFill>
                  <a:srgbClr val="00B050"/>
                </a:solidFill>
              </a:rPr>
              <a:t>WARMER</a:t>
            </a:r>
            <a:r>
              <a:rPr lang="en-US" sz="2800" dirty="0" smtClean="0">
                <a:solidFill>
                  <a:schemeClr val="bg1">
                    <a:lumMod val="95000"/>
                  </a:schemeClr>
                </a:solidFill>
              </a:rPr>
              <a:t> Batman is closer to the bombs than he was before </a:t>
            </a:r>
            <a:r>
              <a:rPr lang="en-US" sz="2800" dirty="0" smtClean="0">
                <a:solidFill>
                  <a:schemeClr val="bg1">
                    <a:lumMod val="95000"/>
                  </a:schemeClr>
                </a:solidFill>
              </a:rPr>
              <a:t>jumping</a:t>
            </a:r>
          </a:p>
          <a:p>
            <a:endParaRPr lang="en-US" sz="2800" dirty="0" smtClean="0">
              <a:solidFill>
                <a:schemeClr val="bg1">
                  <a:lumMod val="95000"/>
                </a:schemeClr>
              </a:solidFill>
            </a:endParaRPr>
          </a:p>
          <a:p>
            <a:r>
              <a:rPr lang="en-US" sz="2800" dirty="0" smtClean="0">
                <a:solidFill>
                  <a:srgbClr val="FFC000"/>
                </a:solidFill>
              </a:rPr>
              <a:t>SAME</a:t>
            </a:r>
            <a:r>
              <a:rPr lang="en-US" sz="2800" dirty="0" smtClean="0">
                <a:solidFill>
                  <a:schemeClr val="bg1">
                    <a:lumMod val="95000"/>
                  </a:schemeClr>
                </a:solidFill>
              </a:rPr>
              <a:t> Batman is at the same distance from the bombs as he was before </a:t>
            </a:r>
            <a:r>
              <a:rPr lang="en-US" sz="2800" dirty="0" smtClean="0">
                <a:solidFill>
                  <a:schemeClr val="bg1">
                    <a:lumMod val="95000"/>
                  </a:schemeClr>
                </a:solidFill>
              </a:rPr>
              <a:t>jumping</a:t>
            </a:r>
          </a:p>
          <a:p>
            <a:endParaRPr lang="en-US" sz="2800" dirty="0" smtClean="0">
              <a:solidFill>
                <a:schemeClr val="bg1">
                  <a:lumMod val="95000"/>
                </a:schemeClr>
              </a:solidFill>
            </a:endParaRPr>
          </a:p>
          <a:p>
            <a:r>
              <a:rPr lang="en-US" sz="2800" dirty="0" smtClean="0">
                <a:solidFill>
                  <a:schemeClr val="bg1">
                    <a:lumMod val="75000"/>
                  </a:schemeClr>
                </a:solidFill>
              </a:rPr>
              <a:t>UNKNOWN</a:t>
            </a:r>
            <a:r>
              <a:rPr lang="en-US" sz="2800" dirty="0" smtClean="0">
                <a:solidFill>
                  <a:schemeClr val="bg1">
                    <a:lumMod val="95000"/>
                  </a:schemeClr>
                </a:solidFill>
              </a:rPr>
              <a:t> The device cannot provide you with any information: only happens before the first jump</a:t>
            </a:r>
            <a:endParaRPr lang="en-US"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438400"/>
            <a:ext cx="9144000" cy="707886"/>
          </a:xfrm>
          <a:prstGeom prst="rect">
            <a:avLst/>
          </a:prstGeom>
          <a:noFill/>
        </p:spPr>
        <p:txBody>
          <a:bodyPr wrap="square" rtlCol="0">
            <a:spAutoFit/>
          </a:bodyPr>
          <a:lstStyle/>
          <a:p>
            <a:pPr algn="ctr"/>
            <a:r>
              <a:rPr lang="en-US" sz="4000" dirty="0" err="1" smtClean="0">
                <a:solidFill>
                  <a:schemeClr val="bg1">
                    <a:lumMod val="95000"/>
                  </a:schemeClr>
                </a:solidFill>
              </a:rPr>
              <a:t>Primul</a:t>
            </a:r>
            <a:r>
              <a:rPr lang="en-US" sz="4000" dirty="0" smtClean="0">
                <a:solidFill>
                  <a:schemeClr val="bg1">
                    <a:lumMod val="95000"/>
                  </a:schemeClr>
                </a:solidFill>
              </a:rPr>
              <a:t> test</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990599"/>
            <a:ext cx="9143999"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bg1">
                    <a:lumMod val="75000"/>
                  </a:schemeClr>
                </a:solidFill>
              </a:rPr>
              <a:t>UNKNOWN</a:t>
            </a:r>
            <a:endParaRPr lang="en-GB" sz="40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990599"/>
            <a:ext cx="9143999"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tx2">
                    <a:lumMod val="60000"/>
                    <a:lumOff val="40000"/>
                  </a:schemeClr>
                </a:solidFill>
              </a:rPr>
              <a:t>COLDER</a:t>
            </a:r>
            <a:endParaRPr lang="en-GB" sz="4000"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10035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10035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chemeClr val="tx2">
                    <a:lumMod val="60000"/>
                    <a:lumOff val="40000"/>
                  </a:schemeClr>
                </a:solidFill>
              </a:rPr>
              <a:t>COLDER</a:t>
            </a:r>
            <a:endParaRPr lang="en-GB" sz="4000"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1003501"/>
            <a:ext cx="9144000" cy="5140989"/>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00B050"/>
                </a:solidFill>
              </a:rPr>
              <a:t>WARMER</a:t>
            </a:r>
            <a:endParaRPr lang="en-GB" sz="4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
        <p:nvSpPr>
          <p:cNvPr id="3" name="Rectangle 2"/>
          <p:cNvSpPr/>
          <p:nvPr/>
        </p:nvSpPr>
        <p:spPr>
          <a:xfrm>
            <a:off x="0" y="76200"/>
            <a:ext cx="9144000" cy="707886"/>
          </a:xfrm>
          <a:prstGeom prst="rect">
            <a:avLst/>
          </a:prstGeom>
        </p:spPr>
        <p:txBody>
          <a:bodyPr wrap="square">
            <a:spAutoFit/>
          </a:bodyPr>
          <a:lstStyle/>
          <a:p>
            <a:pPr algn="ctr"/>
            <a:r>
              <a:rPr lang="en-US" sz="4000" dirty="0" smtClean="0">
                <a:solidFill>
                  <a:srgbClr val="FFC000"/>
                </a:solidFill>
              </a:rPr>
              <a:t>SAME</a:t>
            </a:r>
            <a:endParaRPr lang="en-GB" sz="4000" dirty="0">
              <a:solidFill>
                <a:srgbClr val="FFC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Rectangle 1"/>
          <p:cNvSpPr/>
          <p:nvPr/>
        </p:nvSpPr>
        <p:spPr>
          <a:xfrm>
            <a:off x="2971800" y="1524000"/>
            <a:ext cx="2733441" cy="646331"/>
          </a:xfrm>
          <a:prstGeom prst="rect">
            <a:avLst/>
          </a:prstGeom>
        </p:spPr>
        <p:txBody>
          <a:bodyPr wrap="none">
            <a:spAutoFit/>
          </a:bodyPr>
          <a:lstStyle/>
          <a:p>
            <a:r>
              <a:rPr lang="en-GB" sz="3600" dirty="0" smtClean="0">
                <a:solidFill>
                  <a:srgbClr val="FFFF79"/>
                </a:solidFill>
              </a:rPr>
              <a:t>0734 158 497</a:t>
            </a:r>
            <a:endParaRPr lang="en-GB" sz="3600" dirty="0">
              <a:solidFill>
                <a:srgbClr val="FFFF79"/>
              </a:solidFill>
            </a:endParaRPr>
          </a:p>
        </p:txBody>
      </p:sp>
      <p:sp>
        <p:nvSpPr>
          <p:cNvPr id="3" name="TextBox 2"/>
          <p:cNvSpPr txBox="1"/>
          <p:nvPr/>
        </p:nvSpPr>
        <p:spPr>
          <a:xfrm>
            <a:off x="3048000" y="3581400"/>
            <a:ext cx="3041474" cy="769441"/>
          </a:xfrm>
          <a:prstGeom prst="rect">
            <a:avLst/>
          </a:prstGeom>
          <a:noFill/>
        </p:spPr>
        <p:txBody>
          <a:bodyPr wrap="none" rtlCol="0">
            <a:spAutoFit/>
          </a:bodyPr>
          <a:lstStyle/>
          <a:p>
            <a:r>
              <a:rPr lang="en-US" sz="4400" dirty="0" smtClean="0">
                <a:solidFill>
                  <a:srgbClr val="FFFF79"/>
                </a:solidFill>
              </a:rPr>
              <a:t>BR</a:t>
            </a:r>
            <a:r>
              <a:rPr lang="ro-RO" sz="4400" dirty="0" smtClean="0">
                <a:solidFill>
                  <a:srgbClr val="FFFF79"/>
                </a:solidFill>
              </a:rPr>
              <a:t>.</a:t>
            </a:r>
            <a:r>
              <a:rPr lang="en-US" sz="4400" dirty="0" smtClean="0">
                <a:solidFill>
                  <a:srgbClr val="FFFF79"/>
                </a:solidFill>
              </a:rPr>
              <a:t>TL</a:t>
            </a:r>
            <a:r>
              <a:rPr lang="ro-RO" sz="4400" dirty="0" smtClean="0">
                <a:solidFill>
                  <a:srgbClr val="FFFF79"/>
                </a:solidFill>
              </a:rPr>
              <a:t>.</a:t>
            </a:r>
            <a:r>
              <a:rPr lang="en-US" sz="4400" dirty="0" smtClean="0">
                <a:solidFill>
                  <a:srgbClr val="FFFF79"/>
                </a:solidFill>
              </a:rPr>
              <a:t>SR</a:t>
            </a:r>
            <a:r>
              <a:rPr lang="ro-RO" sz="4400" dirty="0" smtClean="0">
                <a:solidFill>
                  <a:srgbClr val="FFFF79"/>
                </a:solidFill>
              </a:rPr>
              <a:t>.</a:t>
            </a:r>
            <a:r>
              <a:rPr lang="en-US" sz="4400" dirty="0" smtClean="0">
                <a:solidFill>
                  <a:srgbClr val="FFFF79"/>
                </a:solidFill>
              </a:rPr>
              <a:t>PM</a:t>
            </a:r>
            <a:endParaRPr lang="en-GB" sz="4400" dirty="0">
              <a:solidFill>
                <a:srgbClr val="FFFF79"/>
              </a:solidFill>
            </a:endParaRPr>
          </a:p>
        </p:txBody>
      </p:sp>
      <p:sp>
        <p:nvSpPr>
          <p:cNvPr id="4" name="TextBox 3"/>
          <p:cNvSpPr txBox="1"/>
          <p:nvPr/>
        </p:nvSpPr>
        <p:spPr>
          <a:xfrm>
            <a:off x="2819400" y="4343400"/>
            <a:ext cx="3484352" cy="769441"/>
          </a:xfrm>
          <a:prstGeom prst="rect">
            <a:avLst/>
          </a:prstGeom>
          <a:noFill/>
        </p:spPr>
        <p:txBody>
          <a:bodyPr wrap="none" rtlCol="0">
            <a:spAutoFit/>
          </a:bodyPr>
          <a:lstStyle/>
          <a:p>
            <a:r>
              <a:rPr lang="en-US" sz="4400" dirty="0" smtClean="0">
                <a:solidFill>
                  <a:srgbClr val="FFFF79"/>
                </a:solidFill>
              </a:rPr>
              <a:t>B</a:t>
            </a:r>
            <a:r>
              <a:rPr lang="ro-RO" sz="4400" dirty="0" smtClean="0">
                <a:solidFill>
                  <a:srgbClr val="FFFF79"/>
                </a:solidFill>
              </a:rPr>
              <a:t>.</a:t>
            </a:r>
            <a:r>
              <a:rPr lang="en-US" sz="4400" dirty="0" smtClean="0">
                <a:solidFill>
                  <a:srgbClr val="FFFF79"/>
                </a:solidFill>
              </a:rPr>
              <a:t>R</a:t>
            </a:r>
            <a:r>
              <a:rPr lang="ro-RO" sz="4400" dirty="0" smtClean="0">
                <a:solidFill>
                  <a:srgbClr val="FFFF79"/>
                </a:solidFill>
              </a:rPr>
              <a:t>.</a:t>
            </a:r>
            <a:r>
              <a:rPr lang="en-US" sz="4400" dirty="0" smtClean="0">
                <a:solidFill>
                  <a:srgbClr val="FFFF79"/>
                </a:solidFill>
              </a:rPr>
              <a:t>T</a:t>
            </a:r>
            <a:r>
              <a:rPr lang="ro-RO" sz="4400" dirty="0" smtClean="0">
                <a:solidFill>
                  <a:srgbClr val="FFFF79"/>
                </a:solidFill>
              </a:rPr>
              <a:t>.</a:t>
            </a:r>
            <a:r>
              <a:rPr lang="en-US" sz="4400" dirty="0" smtClean="0">
                <a:solidFill>
                  <a:srgbClr val="FFFF79"/>
                </a:solidFill>
              </a:rPr>
              <a:t>L</a:t>
            </a:r>
            <a:r>
              <a:rPr lang="ro-RO" sz="4400" dirty="0" smtClean="0">
                <a:solidFill>
                  <a:srgbClr val="FFFF79"/>
                </a:solidFill>
              </a:rPr>
              <a:t>.</a:t>
            </a:r>
            <a:r>
              <a:rPr lang="en-US" sz="4400" dirty="0" smtClean="0">
                <a:solidFill>
                  <a:srgbClr val="FFFF79"/>
                </a:solidFill>
              </a:rPr>
              <a:t>S</a:t>
            </a:r>
            <a:r>
              <a:rPr lang="ro-RO" sz="4400" dirty="0" smtClean="0">
                <a:solidFill>
                  <a:srgbClr val="FFFF79"/>
                </a:solidFill>
              </a:rPr>
              <a:t>.</a:t>
            </a:r>
            <a:r>
              <a:rPr lang="en-US" sz="4400" dirty="0" smtClean="0">
                <a:solidFill>
                  <a:srgbClr val="FFFF79"/>
                </a:solidFill>
              </a:rPr>
              <a:t>R</a:t>
            </a:r>
            <a:r>
              <a:rPr lang="ro-RO" sz="4400" dirty="0" smtClean="0">
                <a:solidFill>
                  <a:srgbClr val="FFFF79"/>
                </a:solidFill>
              </a:rPr>
              <a:t>.</a:t>
            </a:r>
            <a:r>
              <a:rPr lang="en-US" sz="4400" dirty="0" smtClean="0">
                <a:solidFill>
                  <a:srgbClr val="FFFF79"/>
                </a:solidFill>
              </a:rPr>
              <a:t>P</a:t>
            </a:r>
            <a:r>
              <a:rPr lang="ro-RO" sz="4400" dirty="0" smtClean="0">
                <a:solidFill>
                  <a:srgbClr val="FFFF79"/>
                </a:solidFill>
              </a:rPr>
              <a:t>.</a:t>
            </a:r>
            <a:r>
              <a:rPr lang="en-US" sz="4400" dirty="0" smtClean="0">
                <a:solidFill>
                  <a:srgbClr val="FFFF79"/>
                </a:solidFill>
              </a:rPr>
              <a:t>M</a:t>
            </a:r>
            <a:endParaRPr lang="en-GB" sz="4400" dirty="0">
              <a:solidFill>
                <a:srgbClr val="FFFF79"/>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990600"/>
            <a:ext cx="9144000" cy="51409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2514600"/>
            <a:ext cx="9144000" cy="707886"/>
          </a:xfrm>
          <a:prstGeom prst="rect">
            <a:avLst/>
          </a:prstGeom>
          <a:noFill/>
        </p:spPr>
        <p:txBody>
          <a:bodyPr wrap="square" rtlCol="0">
            <a:spAutoFit/>
          </a:bodyPr>
          <a:lstStyle/>
          <a:p>
            <a:pPr algn="ctr"/>
            <a:r>
              <a:rPr lang="ro-RO" sz="4000" dirty="0" smtClean="0">
                <a:solidFill>
                  <a:schemeClr val="bg1">
                    <a:lumMod val="95000"/>
                  </a:schemeClr>
                </a:solidFill>
              </a:rPr>
              <a:t>Cum funcționează un </a:t>
            </a:r>
            <a:r>
              <a:rPr lang="en-US" sz="4000" dirty="0" smtClean="0">
                <a:solidFill>
                  <a:schemeClr val="bg1">
                    <a:lumMod val="95000"/>
                  </a:schemeClr>
                </a:solidFill>
              </a:rPr>
              <a:t>GPS</a:t>
            </a:r>
            <a:r>
              <a:rPr lang="ro-RO" sz="4000" dirty="0" smtClean="0">
                <a:solidFill>
                  <a:schemeClr val="bg1">
                    <a:lumMod val="95000"/>
                  </a:schemeClr>
                </a:solidFill>
              </a:rPr>
              <a:t> în 2D ?</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cxnSp>
        <p:nvCxnSpPr>
          <p:cNvPr id="7" name="Straight Connector 6"/>
          <p:cNvCxnSpPr/>
          <p:nvPr/>
        </p:nvCxnSpPr>
        <p:spPr>
          <a:xfrm>
            <a:off x="2438400" y="2209800"/>
            <a:ext cx="1295400" cy="9906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209800" y="3962400"/>
            <a:ext cx="1524000" cy="9144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V="1">
            <a:off x="5257800" y="2514600"/>
            <a:ext cx="1143000" cy="7620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11266" name="Picture 2" descr="C:\Users\Dani\Desktop\Bacau\backGrounds\Mobile.png"/>
          <p:cNvPicPr>
            <a:picLocks noChangeAspect="1" noChangeArrowheads="1"/>
          </p:cNvPicPr>
          <p:nvPr/>
        </p:nvPicPr>
        <p:blipFill>
          <a:blip r:embed="rId2" cstate="print"/>
          <a:srcRect/>
          <a:stretch>
            <a:fillRect/>
          </a:stretch>
        </p:blipFill>
        <p:spPr bwMode="auto">
          <a:xfrm>
            <a:off x="3200400" y="2286000"/>
            <a:ext cx="2590800" cy="2590800"/>
          </a:xfrm>
          <a:prstGeom prst="rect">
            <a:avLst/>
          </a:prstGeom>
          <a:noFill/>
        </p:spPr>
      </p:pic>
      <p:pic>
        <p:nvPicPr>
          <p:cNvPr id="11267" name="Picture 3" descr="C:\Users\Dani\Desktop\Bacau\backGrounds\Satellite-1.png"/>
          <p:cNvPicPr>
            <a:picLocks noChangeAspect="1" noChangeArrowheads="1"/>
          </p:cNvPicPr>
          <p:nvPr/>
        </p:nvPicPr>
        <p:blipFill>
          <a:blip r:embed="rId3" cstate="print">
            <a:lum/>
          </a:blip>
          <a:srcRect/>
          <a:stretch>
            <a:fillRect/>
          </a:stretch>
        </p:blipFill>
        <p:spPr bwMode="auto">
          <a:xfrm rot="470069">
            <a:off x="138819" y="4532673"/>
            <a:ext cx="2186508" cy="2186508"/>
          </a:xfrm>
          <a:prstGeom prst="rect">
            <a:avLst/>
          </a:prstGeom>
          <a:noFill/>
          <a:effectLst>
            <a:outerShdw blurRad="50800" dist="38100" dir="2700000" sx="102000" sy="102000" algn="tl" rotWithShape="0">
              <a:schemeClr val="tx1"/>
            </a:outerShdw>
          </a:effectLst>
        </p:spPr>
      </p:pic>
      <p:pic>
        <p:nvPicPr>
          <p:cNvPr id="11268" name="Picture 4" descr="C:\Users\Dani\Desktop\Bacau\backGrounds\Satellite-1.png"/>
          <p:cNvPicPr>
            <a:picLocks noChangeAspect="1" noChangeArrowheads="1"/>
          </p:cNvPicPr>
          <p:nvPr/>
        </p:nvPicPr>
        <p:blipFill>
          <a:blip r:embed="rId3" cstate="print">
            <a:lum/>
          </a:blip>
          <a:srcRect/>
          <a:stretch>
            <a:fillRect/>
          </a:stretch>
        </p:blipFill>
        <p:spPr bwMode="auto">
          <a:xfrm rot="11618961">
            <a:off x="6304951" y="233961"/>
            <a:ext cx="2986088" cy="2986088"/>
          </a:xfrm>
          <a:prstGeom prst="rect">
            <a:avLst/>
          </a:prstGeom>
          <a:noFill/>
          <a:effectLst>
            <a:outerShdw blurRad="50800" dist="38100" dir="2700000" sx="102000" sy="102000" algn="tl" rotWithShape="0">
              <a:schemeClr val="tx1"/>
            </a:outerShdw>
          </a:effectLst>
        </p:spPr>
      </p:pic>
      <p:pic>
        <p:nvPicPr>
          <p:cNvPr id="11269" name="Picture 5" descr="C:\Users\Dani\Desktop\Bacau\backGrounds\Satellite-1.png"/>
          <p:cNvPicPr>
            <a:picLocks noChangeAspect="1" noChangeArrowheads="1"/>
          </p:cNvPicPr>
          <p:nvPr/>
        </p:nvPicPr>
        <p:blipFill>
          <a:blip r:embed="rId3" cstate="print">
            <a:lum/>
          </a:blip>
          <a:srcRect/>
          <a:stretch>
            <a:fillRect/>
          </a:stretch>
        </p:blipFill>
        <p:spPr bwMode="auto">
          <a:xfrm rot="4626546">
            <a:off x="-119809" y="108792"/>
            <a:ext cx="2639736" cy="2639736"/>
          </a:xfrm>
          <a:prstGeom prst="rect">
            <a:avLst/>
          </a:prstGeom>
          <a:noFill/>
          <a:effectLst>
            <a:outerShdw blurRad="50800" dist="38100" dir="2700000" sx="102000" sy="102000" algn="tl" rotWithShape="0">
              <a:schemeClr val="tx1"/>
            </a:outerShdw>
          </a:effectLst>
        </p:spPr>
      </p:pic>
      <p:cxnSp>
        <p:nvCxnSpPr>
          <p:cNvPr id="7" name="Straight Connector 6"/>
          <p:cNvCxnSpPr/>
          <p:nvPr/>
        </p:nvCxnSpPr>
        <p:spPr>
          <a:xfrm>
            <a:off x="2438400" y="2209800"/>
            <a:ext cx="1295400" cy="9906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209800" y="3962400"/>
            <a:ext cx="1524000" cy="9144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5257800" y="2514600"/>
            <a:ext cx="1143000" cy="762000"/>
          </a:xfrm>
          <a:prstGeom prst="line">
            <a:avLst/>
          </a:prstGeom>
          <a:ln w="76200" cmpd="dbl">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00055" y="2895600"/>
            <a:ext cx="1219200" cy="1200329"/>
          </a:xfrm>
          <a:prstGeom prst="rect">
            <a:avLst/>
          </a:prstGeom>
          <a:noFill/>
        </p:spPr>
        <p:txBody>
          <a:bodyPr wrap="square" rtlCol="0">
            <a:spAutoFit/>
          </a:bodyPr>
          <a:lstStyle/>
          <a:p>
            <a:r>
              <a:rPr lang="en-US" sz="2400" dirty="0" smtClean="0">
                <a:solidFill>
                  <a:srgbClr val="93E3FF"/>
                </a:solidFill>
              </a:rPr>
              <a:t>24.2321</a:t>
            </a:r>
          </a:p>
          <a:p>
            <a:endParaRPr lang="en-US" sz="2400" dirty="0" smtClean="0">
              <a:solidFill>
                <a:srgbClr val="93E3FF"/>
              </a:solidFill>
            </a:endParaRPr>
          </a:p>
          <a:p>
            <a:r>
              <a:rPr lang="en-US" sz="2400" dirty="0" smtClean="0">
                <a:solidFill>
                  <a:srgbClr val="93E3FF"/>
                </a:solidFill>
              </a:rPr>
              <a:t>4.1234</a:t>
            </a:r>
            <a:endParaRPr lang="en-GB" sz="2400" dirty="0">
              <a:solidFill>
                <a:srgbClr val="93E3FF"/>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0" y="1600200"/>
            <a:ext cx="9144000" cy="3170099"/>
          </a:xfrm>
          <a:prstGeom prst="rect">
            <a:avLst/>
          </a:prstGeom>
          <a:noFill/>
        </p:spPr>
        <p:txBody>
          <a:bodyPr wrap="square" rtlCol="0">
            <a:spAutoFit/>
          </a:bodyPr>
          <a:lstStyle/>
          <a:p>
            <a:pPr algn="ctr"/>
            <a:r>
              <a:rPr lang="ro-RO" sz="4000" dirty="0" smtClean="0">
                <a:solidFill>
                  <a:schemeClr val="bg1">
                    <a:lumMod val="95000"/>
                  </a:schemeClr>
                </a:solidFill>
              </a:rPr>
              <a:t>Cele mai faine site-uri GRATIS pentru exersarea programării online cu diferite exemple ușoare și grele </a:t>
            </a:r>
          </a:p>
          <a:p>
            <a:pPr algn="ctr"/>
            <a:endParaRPr lang="ro-RO" sz="4000" dirty="0" smtClean="0">
              <a:solidFill>
                <a:schemeClr val="bg1">
                  <a:lumMod val="95000"/>
                </a:schemeClr>
              </a:solidFill>
            </a:endParaRPr>
          </a:p>
          <a:p>
            <a:pPr algn="ctr"/>
            <a:r>
              <a:rPr lang="ro-RO" sz="4000" dirty="0" smtClean="0">
                <a:solidFill>
                  <a:schemeClr val="bg1">
                    <a:lumMod val="95000"/>
                  </a:schemeClr>
                </a:solidFill>
              </a:rPr>
              <a:t>(în afară de codingame)</a:t>
            </a:r>
            <a:endParaRPr lang="en-GB" sz="4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1"/>
          <p:cNvSpPr txBox="1"/>
          <p:nvPr/>
        </p:nvSpPr>
        <p:spPr>
          <a:xfrm>
            <a:off x="457200" y="914400"/>
            <a:ext cx="8229600" cy="5078313"/>
          </a:xfrm>
          <a:prstGeom prst="rect">
            <a:avLst/>
          </a:prstGeom>
          <a:noFill/>
        </p:spPr>
        <p:txBody>
          <a:bodyPr wrap="square" rtlCol="0">
            <a:spAutoFit/>
          </a:bodyPr>
          <a:lstStyle/>
          <a:p>
            <a:pPr>
              <a:buFont typeface="Wingdings" pitchFamily="2" charset="2"/>
              <a:buChar char="ü"/>
            </a:pPr>
            <a:r>
              <a:rPr lang="ro-RO" sz="3600" dirty="0" smtClean="0">
                <a:solidFill>
                  <a:schemeClr val="bg1">
                    <a:lumMod val="95000"/>
                  </a:schemeClr>
                </a:solidFill>
              </a:rPr>
              <a:t> </a:t>
            </a:r>
            <a:r>
              <a:rPr lang="en-GB" sz="3600" dirty="0" smtClean="0">
                <a:solidFill>
                  <a:schemeClr val="bg1">
                    <a:lumMod val="95000"/>
                  </a:schemeClr>
                </a:solidFill>
              </a:rPr>
              <a:t>https</a:t>
            </a:r>
            <a:r>
              <a:rPr lang="en-GB" sz="3600" dirty="0" smtClean="0">
                <a:solidFill>
                  <a:schemeClr val="bg1">
                    <a:lumMod val="95000"/>
                  </a:schemeClr>
                </a:solidFill>
              </a:rPr>
              <a:t>://</a:t>
            </a:r>
            <a:r>
              <a:rPr lang="en-GB" sz="3600" dirty="0" smtClean="0">
                <a:solidFill>
                  <a:schemeClr val="bg1">
                    <a:lumMod val="95000"/>
                  </a:schemeClr>
                </a:solidFill>
              </a:rPr>
              <a:t>www.hackerrank.com</a:t>
            </a:r>
            <a:endParaRPr lang="ro-RO" sz="3600" dirty="0" smtClean="0">
              <a:solidFill>
                <a:schemeClr val="bg1">
                  <a:lumMod val="95000"/>
                </a:schemeClr>
              </a:solidFill>
            </a:endParaRP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a:t>
            </a:r>
            <a:r>
              <a:rPr lang="en-US" sz="3600" dirty="0" smtClean="0">
                <a:solidFill>
                  <a:schemeClr val="bg1">
                    <a:lumMod val="95000"/>
                  </a:schemeClr>
                </a:solidFill>
              </a:rPr>
              <a:t>://</a:t>
            </a:r>
            <a:r>
              <a:rPr lang="ro-RO" sz="3600" dirty="0" smtClean="0">
                <a:solidFill>
                  <a:schemeClr val="bg1">
                    <a:lumMod val="95000"/>
                  </a:schemeClr>
                </a:solidFill>
              </a:rPr>
              <a:t>app.</a:t>
            </a:r>
            <a:r>
              <a:rPr lang="en-GB" sz="3600" dirty="0" smtClean="0">
                <a:solidFill>
                  <a:schemeClr val="bg1">
                    <a:lumMod val="95000"/>
                  </a:schemeClr>
                </a:solidFill>
              </a:rPr>
              <a:t>codesignal.com</a:t>
            </a:r>
            <a:endParaRPr lang="ro-RO" sz="3600" dirty="0" smtClean="0">
              <a:solidFill>
                <a:schemeClr val="bg1">
                  <a:lumMod val="95000"/>
                </a:schemeClr>
              </a:solidFill>
            </a:endParaRP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a:t>
            </a:r>
            <a:r>
              <a:rPr lang="ro-RO" sz="3600" dirty="0" smtClean="0">
                <a:solidFill>
                  <a:schemeClr val="bg1">
                    <a:lumMod val="95000"/>
                  </a:schemeClr>
                </a:solidFill>
              </a:rPr>
              <a:t>://</a:t>
            </a:r>
            <a:r>
              <a:rPr lang="ro-RO" sz="3600" dirty="0" smtClean="0">
                <a:solidFill>
                  <a:schemeClr val="bg1">
                    <a:lumMod val="95000"/>
                  </a:schemeClr>
                </a:solidFill>
              </a:rPr>
              <a:t>leetcode.com</a:t>
            </a: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a:t>
            </a:r>
            <a:r>
              <a:rPr lang="ro-RO" sz="3600" dirty="0" smtClean="0">
                <a:solidFill>
                  <a:schemeClr val="bg1">
                    <a:lumMod val="95000"/>
                  </a:schemeClr>
                </a:solidFill>
              </a:rPr>
              <a:t>://</a:t>
            </a:r>
            <a:r>
              <a:rPr lang="ro-RO" sz="3600" dirty="0" smtClean="0">
                <a:solidFill>
                  <a:schemeClr val="bg1">
                    <a:lumMod val="95000"/>
                  </a:schemeClr>
                </a:solidFill>
              </a:rPr>
              <a:t>www.codewars.com</a:t>
            </a:r>
          </a:p>
          <a:p>
            <a:pPr>
              <a:buFont typeface="Wingdings" pitchFamily="2" charset="2"/>
              <a:buChar char="ü"/>
            </a:pPr>
            <a:endParaRPr lang="ro-RO" sz="3600" dirty="0" smtClean="0">
              <a:solidFill>
                <a:schemeClr val="bg1">
                  <a:lumMod val="95000"/>
                </a:schemeClr>
              </a:solidFill>
            </a:endParaRPr>
          </a:p>
          <a:p>
            <a:pPr>
              <a:buFont typeface="Wingdings" pitchFamily="2" charset="2"/>
              <a:buChar char="ü"/>
            </a:pPr>
            <a:r>
              <a:rPr lang="ro-RO" sz="3600" dirty="0" smtClean="0">
                <a:solidFill>
                  <a:schemeClr val="bg1">
                    <a:lumMod val="95000"/>
                  </a:schemeClr>
                </a:solidFill>
              </a:rPr>
              <a:t> https</a:t>
            </a:r>
            <a:r>
              <a:rPr lang="ro-RO" sz="3600" dirty="0" smtClean="0">
                <a:solidFill>
                  <a:schemeClr val="bg1">
                    <a:lumMod val="95000"/>
                  </a:schemeClr>
                </a:solidFill>
              </a:rPr>
              <a:t>://</a:t>
            </a:r>
            <a:r>
              <a:rPr lang="ro-RO" sz="3600" dirty="0" smtClean="0">
                <a:solidFill>
                  <a:schemeClr val="bg1">
                    <a:lumMod val="95000"/>
                  </a:schemeClr>
                </a:solidFill>
              </a:rPr>
              <a:t>checkio.org</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TotalTime>
  <Words>1031</Words>
  <Application>Microsoft Office PowerPoint</Application>
  <PresentationFormat>On-screen Show (4:3)</PresentationFormat>
  <Paragraphs>266</Paragraphs>
  <Slides>94</Slides>
  <Notes>2</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 Feldman</dc:creator>
  <cp:lastModifiedBy>Dani Feldman</cp:lastModifiedBy>
  <cp:revision>23</cp:revision>
  <dcterms:created xsi:type="dcterms:W3CDTF">2006-08-16T00:00:00Z</dcterms:created>
  <dcterms:modified xsi:type="dcterms:W3CDTF">2019-08-09T01:22:22Z</dcterms:modified>
</cp:coreProperties>
</file>